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  <p:sldMasterId id="2147483720" r:id="rId3"/>
    <p:sldMasterId id="2147483762" r:id="rId4"/>
    <p:sldMasterId id="2147483784" r:id="rId5"/>
    <p:sldMasterId id="2147483796" r:id="rId6"/>
  </p:sldMasterIdLst>
  <p:notesMasterIdLst>
    <p:notesMasterId r:id="rId26"/>
  </p:notesMasterIdLst>
  <p:handoutMasterIdLst>
    <p:handoutMasterId r:id="rId27"/>
  </p:handoutMasterIdLst>
  <p:sldIdLst>
    <p:sldId id="591" r:id="rId7"/>
    <p:sldId id="592" r:id="rId8"/>
    <p:sldId id="594" r:id="rId9"/>
    <p:sldId id="577" r:id="rId10"/>
    <p:sldId id="593" r:id="rId11"/>
    <p:sldId id="572" r:id="rId12"/>
    <p:sldId id="575" r:id="rId13"/>
    <p:sldId id="597" r:id="rId14"/>
    <p:sldId id="598" r:id="rId15"/>
    <p:sldId id="573" r:id="rId16"/>
    <p:sldId id="574" r:id="rId17"/>
    <p:sldId id="560" r:id="rId18"/>
    <p:sldId id="561" r:id="rId19"/>
    <p:sldId id="565" r:id="rId20"/>
    <p:sldId id="583" r:id="rId21"/>
    <p:sldId id="584" r:id="rId22"/>
    <p:sldId id="595" r:id="rId23"/>
    <p:sldId id="589" r:id="rId24"/>
    <p:sldId id="585" r:id="rId25"/>
  </p:sldIdLst>
  <p:sldSz cx="13004800" cy="9753600"/>
  <p:notesSz cx="6669088" cy="9926638"/>
  <p:embeddedFontLst>
    <p:embeddedFont>
      <p:font typeface="Calibri Light" panose="020F0302020204030204" pitchFamily="34" charset="0"/>
      <p:regular r:id="rId28"/>
      <p:italic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Lato Light" panose="020B0604020202020204" charset="0"/>
      <p:regular r:id="rId34"/>
      <p:italic r:id="rId35"/>
    </p:embeddedFont>
    <p:embeddedFont>
      <p:font typeface="Lato Black" panose="020B0604020202020204" charset="0"/>
      <p:bold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ato Bold" panose="020B0604020202020204" charset="0"/>
      <p:bold r:id="rId42"/>
    </p:embeddedFont>
  </p:embeddedFontLst>
  <p:defaultTextStyle>
    <a:lvl1pPr algn="ctr" defTabSz="583991">
      <a:defRPr sz="3600">
        <a:latin typeface="+mn-lt"/>
        <a:ea typeface="+mn-ea"/>
        <a:cs typeface="+mn-cs"/>
        <a:sym typeface="Helvetica Light"/>
      </a:defRPr>
    </a:lvl1pPr>
    <a:lvl2pPr indent="228518" algn="ctr" defTabSz="583991">
      <a:defRPr sz="3600">
        <a:latin typeface="+mn-lt"/>
        <a:ea typeface="+mn-ea"/>
        <a:cs typeface="+mn-cs"/>
        <a:sym typeface="Helvetica Light"/>
      </a:defRPr>
    </a:lvl2pPr>
    <a:lvl3pPr indent="457034" algn="ctr" defTabSz="583991">
      <a:defRPr sz="3600">
        <a:latin typeface="+mn-lt"/>
        <a:ea typeface="+mn-ea"/>
        <a:cs typeface="+mn-cs"/>
        <a:sym typeface="Helvetica Light"/>
      </a:defRPr>
    </a:lvl3pPr>
    <a:lvl4pPr indent="685554" algn="ctr" defTabSz="583991">
      <a:defRPr sz="3600">
        <a:latin typeface="+mn-lt"/>
        <a:ea typeface="+mn-ea"/>
        <a:cs typeface="+mn-cs"/>
        <a:sym typeface="Helvetica Light"/>
      </a:defRPr>
    </a:lvl4pPr>
    <a:lvl5pPr indent="914072" algn="ctr" defTabSz="583991">
      <a:defRPr sz="3600">
        <a:latin typeface="+mn-lt"/>
        <a:ea typeface="+mn-ea"/>
        <a:cs typeface="+mn-cs"/>
        <a:sym typeface="Helvetica Light"/>
      </a:defRPr>
    </a:lvl5pPr>
    <a:lvl6pPr indent="1142591" algn="ctr" defTabSz="583991">
      <a:defRPr sz="3600">
        <a:latin typeface="+mn-lt"/>
        <a:ea typeface="+mn-ea"/>
        <a:cs typeface="+mn-cs"/>
        <a:sym typeface="Helvetica Light"/>
      </a:defRPr>
    </a:lvl6pPr>
    <a:lvl7pPr indent="1371107" algn="ctr" defTabSz="583991">
      <a:defRPr sz="3600">
        <a:latin typeface="+mn-lt"/>
        <a:ea typeface="+mn-ea"/>
        <a:cs typeface="+mn-cs"/>
        <a:sym typeface="Helvetica Light"/>
      </a:defRPr>
    </a:lvl7pPr>
    <a:lvl8pPr indent="1599628" algn="ctr" defTabSz="583991">
      <a:defRPr sz="3600">
        <a:latin typeface="+mn-lt"/>
        <a:ea typeface="+mn-ea"/>
        <a:cs typeface="+mn-cs"/>
        <a:sym typeface="Helvetica Light"/>
      </a:defRPr>
    </a:lvl8pPr>
    <a:lvl9pPr indent="1828144" algn="ctr" defTabSz="583991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6229" autoAdjust="0"/>
  </p:normalViewPr>
  <p:slideViewPr>
    <p:cSldViewPr>
      <p:cViewPr varScale="1">
        <p:scale>
          <a:sx n="56" d="100"/>
          <a:sy n="56" d="100"/>
        </p:scale>
        <p:origin x="-1459" y="-9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6332"/>
          </a:xfrm>
          <a:prstGeom prst="rect">
            <a:avLst/>
          </a:prstGeom>
        </p:spPr>
        <p:txBody>
          <a:bodyPr vert="horz" lIns="91970" tIns="45985" rIns="91970" bIns="4598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970" tIns="45985" rIns="91970" bIns="45985" rtlCol="0"/>
          <a:lstStyle>
            <a:lvl1pPr algn="r">
              <a:defRPr sz="1200"/>
            </a:lvl1pPr>
          </a:lstStyle>
          <a:p>
            <a:fld id="{7DE0A54E-CBDC-4232-9C3C-298ADB3F46AD}" type="datetimeFigureOut">
              <a:rPr lang="pl-PL" smtClean="0"/>
              <a:pPr/>
              <a:t>2022-11-08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889938" cy="496332"/>
          </a:xfrm>
          <a:prstGeom prst="rect">
            <a:avLst/>
          </a:prstGeom>
        </p:spPr>
        <p:txBody>
          <a:bodyPr vert="horz" lIns="91970" tIns="45985" rIns="91970" bIns="4598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970" tIns="45985" rIns="91970" bIns="45985" rtlCol="0" anchor="b"/>
          <a:lstStyle>
            <a:lvl1pPr algn="r">
              <a:defRPr sz="1200"/>
            </a:lvl1pPr>
          </a:lstStyle>
          <a:p>
            <a:fld id="{621BAEEC-C55E-4627-BCE2-5611779B4DB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71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</p:spPr>
        <p:txBody>
          <a:bodyPr lIns="91970" tIns="45985" rIns="91970" bIns="45985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89212" y="4715154"/>
            <a:ext cx="4890665" cy="4466987"/>
          </a:xfrm>
          <a:prstGeom prst="rect">
            <a:avLst/>
          </a:prstGeom>
        </p:spPr>
        <p:txBody>
          <a:bodyPr lIns="91970" tIns="45985" rIns="91970" bIns="45985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6026785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18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034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554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072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591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107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628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144" defTabSz="457034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latin typeface="Calibri" panose="020F0502020204030204" pitchFamily="34" charset="0"/>
              </a:rPr>
              <a:t>Slajd tytułowy. Do</a:t>
            </a:r>
            <a:r>
              <a:rPr lang="pl-PL" baseline="0" dirty="0" smtClean="0">
                <a:latin typeface="Calibri" panose="020F0502020204030204" pitchFamily="34" charset="0"/>
              </a:rPr>
              <a:t> tworzenia slajdów zalecamy stosowanie zamieszczonych ramek zgodnie z ich opisem. Elementy graficzne oraz logo ZUS są stałymi elementami szablonu slajdu i nie podlegają modyfikacji. Prosimy o zachowanie zastosowanej czcionki Calibri. </a:t>
            </a:r>
            <a:endParaRPr lang="pl-P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8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676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latin typeface="Calibri" panose="020F0502020204030204" pitchFamily="34" charset="0"/>
              </a:rPr>
              <a:t>Slajd końcowy.</a:t>
            </a:r>
            <a:r>
              <a:rPr lang="pl-PL" baseline="0" dirty="0" smtClean="0">
                <a:latin typeface="Calibri" panose="020F0502020204030204" pitchFamily="34" charset="0"/>
              </a:rPr>
              <a:t> Treść pozdrowienia można zmienić </a:t>
            </a:r>
            <a:r>
              <a:rPr lang="pl-PL" dirty="0" smtClean="0">
                <a:latin typeface="Calibri" panose="020F0502020204030204" pitchFamily="34" charset="0"/>
              </a:rPr>
              <a:t>we wzorcu: górne menu „Widok” &gt; „Wzorzec slajdów”. </a:t>
            </a:r>
            <a:r>
              <a:rPr lang="pl-PL" baseline="0" dirty="0" smtClean="0">
                <a:latin typeface="Calibri" panose="020F0502020204030204" pitchFamily="34" charset="0"/>
              </a:rPr>
              <a:t>Elementy graficzne („chorągiewki”) i logo ZUS są stałymi elementami szablonu i nie podlegają modyfikacji. Prosimy o zachowanie zastosowanej czcionki Calibri. </a:t>
            </a:r>
            <a:endParaRPr lang="pl-PL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6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i grafika - dłuż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741760" y="77194"/>
            <a:ext cx="1836368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Hasło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777600" y="4300738"/>
            <a:ext cx="5508776" cy="4032448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1760" y="3148608"/>
            <a:ext cx="11521280" cy="864097"/>
          </a:xfrm>
          <a:prstGeom prst="rect">
            <a:avLst/>
          </a:prstGeom>
        </p:spPr>
        <p:txBody>
          <a:bodyPr lIns="91415" tIns="45708" rIns="91415" bIns="45708"/>
          <a:lstStyle>
            <a:lvl1pPr marL="0" marR="0" indent="0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we wzorcu: menu Widok &gt; Wzorzec slajdów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2"/>
            <a:ext cx="11521280" cy="1584176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0" baseline="0">
                <a:solidFill>
                  <a:schemeClr val="tx1"/>
                </a:solidFill>
                <a:latin typeface="+mj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</a:t>
            </a:r>
            <a:br>
              <a:rPr lang="pl-PL" dirty="0" smtClean="0"/>
            </a:br>
            <a:r>
              <a:rPr lang="pl-PL" dirty="0" smtClean="0"/>
              <a:t>dłuższy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829280" y="2673580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6789745" y="4300738"/>
            <a:ext cx="5473301" cy="4032448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273130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grafika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741760" y="77194"/>
            <a:ext cx="1836368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Hasło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777600" y="3652670"/>
            <a:ext cx="5508776" cy="4680521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1760" y="2428527"/>
            <a:ext cx="11521280" cy="864097"/>
          </a:xfrm>
          <a:prstGeom prst="rect">
            <a:avLst/>
          </a:prstGeom>
        </p:spPr>
        <p:txBody>
          <a:bodyPr lIns="91415" tIns="45708" rIns="91415" bIns="45708"/>
          <a:lstStyle>
            <a:lvl1pPr marL="0" marR="0" indent="0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we wzorcu: menu Widok &gt; Wzorzec slajdów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4"/>
            <a:ext cx="11521280" cy="1008112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0" baseline="0">
                <a:solidFill>
                  <a:schemeClr val="tx1"/>
                </a:solidFill>
                <a:latin typeface="+mj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829280" y="1852464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6789745" y="3652670"/>
            <a:ext cx="5473301" cy="4680521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1899633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dłuż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741760" y="77194"/>
            <a:ext cx="1836368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Hasło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3" y="5236842"/>
            <a:ext cx="5508776" cy="3096344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1" y="3364632"/>
            <a:ext cx="5472609" cy="1656183"/>
          </a:xfrm>
          <a:prstGeom prst="rect">
            <a:avLst/>
          </a:prstGeom>
        </p:spPr>
        <p:txBody>
          <a:bodyPr lIns="91415" tIns="45708" rIns="91415" bIns="45708"/>
          <a:lstStyle>
            <a:lvl1pPr marL="0" marR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we wzorcu: menu Widok &gt; Wzorzec slajdów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1" y="916359"/>
            <a:ext cx="5472609" cy="1944218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0" baseline="0">
                <a:solidFill>
                  <a:schemeClr val="tx1"/>
                </a:solidFill>
                <a:latin typeface="+mj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</a:t>
            </a:r>
            <a:br>
              <a:rPr lang="pl-PL" dirty="0" smtClean="0"/>
            </a:br>
            <a:r>
              <a:rPr lang="pl-PL" dirty="0" smtClean="0"/>
              <a:t>slajdu</a:t>
            </a:r>
          </a:p>
          <a:p>
            <a:pPr lvl="0"/>
            <a:r>
              <a:rPr lang="pl-PL" dirty="0" smtClean="0"/>
              <a:t>dłuższy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8" y="3004592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7" y="916362"/>
            <a:ext cx="5473301" cy="7416823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2232473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741760" y="77194"/>
            <a:ext cx="1836368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Hasło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3" y="4588774"/>
            <a:ext cx="5508776" cy="3744417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1" y="2716560"/>
            <a:ext cx="5472609" cy="1656183"/>
          </a:xfrm>
          <a:prstGeom prst="rect">
            <a:avLst/>
          </a:prstGeom>
        </p:spPr>
        <p:txBody>
          <a:bodyPr lIns="91415" tIns="45708" rIns="91415" bIns="45708"/>
          <a:lstStyle>
            <a:lvl1pPr marL="0" marR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we wzorcu: menu Widok &gt; Wzorzec slajdów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1" y="916359"/>
            <a:ext cx="5472609" cy="1296145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0" baseline="0">
                <a:solidFill>
                  <a:schemeClr val="tx1"/>
                </a:solidFill>
                <a:latin typeface="+mj-lt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</a:t>
            </a:r>
            <a:br>
              <a:rPr lang="pl-PL" dirty="0" smtClean="0"/>
            </a:br>
            <a:r>
              <a:rPr lang="pl-PL" dirty="0" smtClean="0"/>
              <a:t>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8" y="2356521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7" y="916362"/>
            <a:ext cx="5473301" cy="7416823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2134357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77607" y="6187802"/>
            <a:ext cx="11413431" cy="865188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Dodatkowy tekst</a:t>
            </a: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12996" y="8487784"/>
            <a:ext cx="13017798" cy="769807"/>
            <a:chOff x="-12998" y="8487782"/>
            <a:chExt cx="13017798" cy="769807"/>
          </a:xfrm>
        </p:grpSpPr>
        <p:sp>
          <p:nvSpPr>
            <p:cNvPr id="19" name="Trapez 3"/>
            <p:cNvSpPr/>
            <p:nvPr/>
          </p:nvSpPr>
          <p:spPr>
            <a:xfrm>
              <a:off x="-12998" y="8487782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737807"/>
              <a:ext cx="13004800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7" y="8733895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pic>
          <p:nvPicPr>
            <p:cNvPr id="1026" name="Picture 2" descr="D:\Moje obrazy\logo zus\logoZUSnoweRozwiniecie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747" y="8682125"/>
              <a:ext cx="2560325" cy="57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Symbol zastępczy tekstu 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77607" y="4565533"/>
            <a:ext cx="11413431" cy="10801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marR="0" indent="0" algn="l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Podtytuł sekcji</a:t>
            </a:r>
          </a:p>
        </p:txBody>
      </p:sp>
      <p:sp>
        <p:nvSpPr>
          <p:cNvPr id="25" name="Symbol zastępczy tekstu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77607" y="1189535"/>
            <a:ext cx="11413431" cy="2016225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6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Tu proszę wpisać tytuł sekcji tytuł sekcji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885779" y="3796481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14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786" y="8693224"/>
            <a:ext cx="8208912" cy="432594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147879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60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podtytuł z grafiką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5132" y="8756095"/>
            <a:ext cx="5610770" cy="424560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50" y="8682125"/>
            <a:ext cx="2560326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/>
          <p:cNvGrpSpPr/>
          <p:nvPr userDrawn="1"/>
        </p:nvGrpSpPr>
        <p:grpSpPr>
          <a:xfrm>
            <a:off x="-12996" y="3603282"/>
            <a:ext cx="13017798" cy="5606455"/>
            <a:chOff x="-12998" y="3603275"/>
            <a:chExt cx="13017798" cy="5606456"/>
          </a:xfrm>
        </p:grpSpPr>
        <p:sp>
          <p:nvSpPr>
            <p:cNvPr id="19" name="Trapez 3"/>
            <p:cNvSpPr/>
            <p:nvPr/>
          </p:nvSpPr>
          <p:spPr>
            <a:xfrm>
              <a:off x="-12998" y="8487783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0" y="8737807"/>
              <a:ext cx="13004800" cy="47192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7" y="8733894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6" name="Prostokąt 5"/>
            <p:cNvSpPr/>
            <p:nvPr userDrawn="1"/>
          </p:nvSpPr>
          <p:spPr>
            <a:xfrm>
              <a:off x="6495900" y="3603275"/>
              <a:ext cx="6508900" cy="4719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24" name="Symbol zastępczy tekstu 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042250" y="6192001"/>
            <a:ext cx="5329237" cy="10801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marR="0" indent="0" algn="l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7222483" y="5672883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9" name="Symbol zastępczy tekstu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42250" y="1132385"/>
            <a:ext cx="5329237" cy="504055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sp>
        <p:nvSpPr>
          <p:cNvPr id="2" name="Tytuł 1"/>
          <p:cNvSpPr>
            <a:spLocks noGrp="1"/>
          </p:cNvSpPr>
          <p:nvPr userDrawn="1">
            <p:ph type="title" hasCustomPrompt="1"/>
          </p:nvPr>
        </p:nvSpPr>
        <p:spPr>
          <a:xfrm>
            <a:off x="7042253" y="2390428"/>
            <a:ext cx="5364809" cy="2952329"/>
          </a:xfrm>
          <a:prstGeom prst="rect">
            <a:avLst/>
          </a:prstGeom>
        </p:spPr>
        <p:txBody>
          <a:bodyPr lIns="91415" tIns="45708" rIns="91415" bIns="45708"/>
          <a:lstStyle>
            <a:lvl1pPr algn="l">
              <a:spcBef>
                <a:spcPts val="0"/>
              </a:spcBef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Tutaj wpisać tytuł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4902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 3"/>
          <p:cNvSpPr/>
          <p:nvPr/>
        </p:nvSpPr>
        <p:spPr>
          <a:xfrm>
            <a:off x="-12996" y="8486417"/>
            <a:ext cx="13017798" cy="474655"/>
          </a:xfrm>
          <a:custGeom>
            <a:avLst/>
            <a:gdLst>
              <a:gd name="connsiteX0" fmla="*/ 0 w 12651729"/>
              <a:gd name="connsiteY0" fmla="*/ 1132384 h 1132384"/>
              <a:gd name="connsiteX1" fmla="*/ 448503 w 12651729"/>
              <a:gd name="connsiteY1" fmla="*/ 0 h 1132384"/>
              <a:gd name="connsiteX2" fmla="*/ 12203226 w 12651729"/>
              <a:gd name="connsiteY2" fmla="*/ 0 h 1132384"/>
              <a:gd name="connsiteX3" fmla="*/ 12651729 w 12651729"/>
              <a:gd name="connsiteY3" fmla="*/ 1132384 h 1132384"/>
              <a:gd name="connsiteX4" fmla="*/ 0 w 12651729"/>
              <a:gd name="connsiteY4" fmla="*/ 1132384 h 1132384"/>
              <a:gd name="connsiteX0" fmla="*/ 0 w 12651729"/>
              <a:gd name="connsiteY0" fmla="*/ 1160959 h 1160959"/>
              <a:gd name="connsiteX1" fmla="*/ 448503 w 12651729"/>
              <a:gd name="connsiteY1" fmla="*/ 28575 h 1160959"/>
              <a:gd name="connsiteX2" fmla="*/ 12622326 w 12651729"/>
              <a:gd name="connsiteY2" fmla="*/ 0 h 1160959"/>
              <a:gd name="connsiteX3" fmla="*/ 12651729 w 12651729"/>
              <a:gd name="connsiteY3" fmla="*/ 1160959 h 1160959"/>
              <a:gd name="connsiteX4" fmla="*/ 0 w 12651729"/>
              <a:gd name="connsiteY4" fmla="*/ 1160959 h 1160959"/>
              <a:gd name="connsiteX0" fmla="*/ 0 w 12654076"/>
              <a:gd name="connsiteY0" fmla="*/ 1167309 h 1167309"/>
              <a:gd name="connsiteX1" fmla="*/ 448503 w 12654076"/>
              <a:gd name="connsiteY1" fmla="*/ 34925 h 1167309"/>
              <a:gd name="connsiteX2" fmla="*/ 12654076 w 12654076"/>
              <a:gd name="connsiteY2" fmla="*/ 0 h 1167309"/>
              <a:gd name="connsiteX3" fmla="*/ 12651729 w 12654076"/>
              <a:gd name="connsiteY3" fmla="*/ 1167309 h 1167309"/>
              <a:gd name="connsiteX4" fmla="*/ 0 w 12654076"/>
              <a:gd name="connsiteY4" fmla="*/ 1167309 h 1167309"/>
              <a:gd name="connsiteX0" fmla="*/ 0 w 12660426"/>
              <a:gd name="connsiteY0" fmla="*/ 1148259 h 1148259"/>
              <a:gd name="connsiteX1" fmla="*/ 448503 w 12660426"/>
              <a:gd name="connsiteY1" fmla="*/ 15875 h 1148259"/>
              <a:gd name="connsiteX2" fmla="*/ 12660426 w 12660426"/>
              <a:gd name="connsiteY2" fmla="*/ 0 h 1148259"/>
              <a:gd name="connsiteX3" fmla="*/ 12651729 w 12660426"/>
              <a:gd name="connsiteY3" fmla="*/ 1148259 h 1148259"/>
              <a:gd name="connsiteX4" fmla="*/ 0 w 12660426"/>
              <a:gd name="connsiteY4" fmla="*/ 1148259 h 1148259"/>
              <a:gd name="connsiteX0" fmla="*/ 0 w 12670336"/>
              <a:gd name="connsiteY0" fmla="*/ 1148259 h 1148259"/>
              <a:gd name="connsiteX1" fmla="*/ 448503 w 12670336"/>
              <a:gd name="connsiteY1" fmla="*/ 15875 h 1148259"/>
              <a:gd name="connsiteX2" fmla="*/ 12660426 w 12670336"/>
              <a:gd name="connsiteY2" fmla="*/ 0 h 1148259"/>
              <a:gd name="connsiteX3" fmla="*/ 12670298 w 12670336"/>
              <a:gd name="connsiteY3" fmla="*/ 1148259 h 1148259"/>
              <a:gd name="connsiteX4" fmla="*/ 0 w 12670336"/>
              <a:gd name="connsiteY4" fmla="*/ 1148259 h 1148259"/>
              <a:gd name="connsiteX0" fmla="*/ 0 w 12672031"/>
              <a:gd name="connsiteY0" fmla="*/ 1143497 h 1143497"/>
              <a:gd name="connsiteX1" fmla="*/ 448503 w 12672031"/>
              <a:gd name="connsiteY1" fmla="*/ 11113 h 1143497"/>
              <a:gd name="connsiteX2" fmla="*/ 12672031 w 12672031"/>
              <a:gd name="connsiteY2" fmla="*/ 0 h 1143497"/>
              <a:gd name="connsiteX3" fmla="*/ 12670298 w 12672031"/>
              <a:gd name="connsiteY3" fmla="*/ 1143497 h 1143497"/>
              <a:gd name="connsiteX4" fmla="*/ 0 w 12672031"/>
              <a:gd name="connsiteY4" fmla="*/ 1143497 h 1143497"/>
              <a:gd name="connsiteX0" fmla="*/ 0 w 12670360"/>
              <a:gd name="connsiteY0" fmla="*/ 1143497 h 1143497"/>
              <a:gd name="connsiteX1" fmla="*/ 448503 w 12670360"/>
              <a:gd name="connsiteY1" fmla="*/ 11113 h 1143497"/>
              <a:gd name="connsiteX2" fmla="*/ 12665068 w 12670360"/>
              <a:gd name="connsiteY2" fmla="*/ 0 h 1143497"/>
              <a:gd name="connsiteX3" fmla="*/ 12670298 w 12670360"/>
              <a:gd name="connsiteY3" fmla="*/ 1143497 h 1143497"/>
              <a:gd name="connsiteX4" fmla="*/ 0 w 12670360"/>
              <a:gd name="connsiteY4" fmla="*/ 1143497 h 1143497"/>
              <a:gd name="connsiteX0" fmla="*/ 0 w 12672030"/>
              <a:gd name="connsiteY0" fmla="*/ 1145878 h 1145878"/>
              <a:gd name="connsiteX1" fmla="*/ 448503 w 12672030"/>
              <a:gd name="connsiteY1" fmla="*/ 13494 h 1145878"/>
              <a:gd name="connsiteX2" fmla="*/ 12672030 w 12672030"/>
              <a:gd name="connsiteY2" fmla="*/ 0 h 1145878"/>
              <a:gd name="connsiteX3" fmla="*/ 12670298 w 12672030"/>
              <a:gd name="connsiteY3" fmla="*/ 1145878 h 1145878"/>
              <a:gd name="connsiteX4" fmla="*/ 0 w 12672030"/>
              <a:gd name="connsiteY4" fmla="*/ 1145878 h 1145878"/>
              <a:gd name="connsiteX0" fmla="*/ 0 w 12670360"/>
              <a:gd name="connsiteY0" fmla="*/ 1145878 h 1145878"/>
              <a:gd name="connsiteX1" fmla="*/ 448503 w 12670360"/>
              <a:gd name="connsiteY1" fmla="*/ 13494 h 1145878"/>
              <a:gd name="connsiteX2" fmla="*/ 12665067 w 12670360"/>
              <a:gd name="connsiteY2" fmla="*/ 0 h 1145878"/>
              <a:gd name="connsiteX3" fmla="*/ 12670298 w 12670360"/>
              <a:gd name="connsiteY3" fmla="*/ 1145878 h 1145878"/>
              <a:gd name="connsiteX4" fmla="*/ 0 w 12670360"/>
              <a:gd name="connsiteY4" fmla="*/ 1145878 h 1145878"/>
              <a:gd name="connsiteX0" fmla="*/ 0 w 12674351"/>
              <a:gd name="connsiteY0" fmla="*/ 1145878 h 1145878"/>
              <a:gd name="connsiteX1" fmla="*/ 448503 w 12674351"/>
              <a:gd name="connsiteY1" fmla="*/ 13494 h 1145878"/>
              <a:gd name="connsiteX2" fmla="*/ 12674351 w 12674351"/>
              <a:gd name="connsiteY2" fmla="*/ 0 h 1145878"/>
              <a:gd name="connsiteX3" fmla="*/ 12670298 w 12674351"/>
              <a:gd name="connsiteY3" fmla="*/ 1145878 h 1145878"/>
              <a:gd name="connsiteX4" fmla="*/ 0 w 12674351"/>
              <a:gd name="connsiteY4" fmla="*/ 1145878 h 1145878"/>
              <a:gd name="connsiteX0" fmla="*/ 0 w 12670390"/>
              <a:gd name="connsiteY0" fmla="*/ 1145878 h 1145878"/>
              <a:gd name="connsiteX1" fmla="*/ 448503 w 12670390"/>
              <a:gd name="connsiteY1" fmla="*/ 13494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70390"/>
              <a:gd name="connsiteY0" fmla="*/ 1145878 h 1145878"/>
              <a:gd name="connsiteX1" fmla="*/ 436898 w 12670390"/>
              <a:gd name="connsiteY1" fmla="*/ 1588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81995"/>
              <a:gd name="connsiteY0" fmla="*/ 1148260 h 1148260"/>
              <a:gd name="connsiteX1" fmla="*/ 448503 w 12681995"/>
              <a:gd name="connsiteY1" fmla="*/ 1588 h 1148260"/>
              <a:gd name="connsiteX2" fmla="*/ 12678992 w 12681995"/>
              <a:gd name="connsiteY2" fmla="*/ 0 h 1148260"/>
              <a:gd name="connsiteX3" fmla="*/ 12681903 w 12681995"/>
              <a:gd name="connsiteY3" fmla="*/ 1145878 h 1148260"/>
              <a:gd name="connsiteX4" fmla="*/ 0 w 12681995"/>
              <a:gd name="connsiteY4" fmla="*/ 1148260 h 1148260"/>
              <a:gd name="connsiteX0" fmla="*/ 0 w 13153589"/>
              <a:gd name="connsiteY0" fmla="*/ 1143022 h 1145878"/>
              <a:gd name="connsiteX1" fmla="*/ 920097 w 13153589"/>
              <a:gd name="connsiteY1" fmla="*/ 1588 h 1145878"/>
              <a:gd name="connsiteX2" fmla="*/ 13150586 w 13153589"/>
              <a:gd name="connsiteY2" fmla="*/ 0 h 1145878"/>
              <a:gd name="connsiteX3" fmla="*/ 13153497 w 13153589"/>
              <a:gd name="connsiteY3" fmla="*/ 1145878 h 1145878"/>
              <a:gd name="connsiteX4" fmla="*/ 0 w 13153589"/>
              <a:gd name="connsiteY4" fmla="*/ 1143022 h 1145878"/>
              <a:gd name="connsiteX0" fmla="*/ 0 w 13153589"/>
              <a:gd name="connsiteY0" fmla="*/ 1146671 h 1149527"/>
              <a:gd name="connsiteX1" fmla="*/ 833477 w 13153589"/>
              <a:gd name="connsiteY1" fmla="*/ 0 h 1149527"/>
              <a:gd name="connsiteX2" fmla="*/ 13150586 w 13153589"/>
              <a:gd name="connsiteY2" fmla="*/ 3649 h 1149527"/>
              <a:gd name="connsiteX3" fmla="*/ 13153497 w 13153589"/>
              <a:gd name="connsiteY3" fmla="*/ 1149527 h 1149527"/>
              <a:gd name="connsiteX4" fmla="*/ 0 w 13153589"/>
              <a:gd name="connsiteY4" fmla="*/ 1146671 h 11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3589" h="1149527">
                <a:moveTo>
                  <a:pt x="0" y="1146671"/>
                </a:moveTo>
                <a:lnTo>
                  <a:pt x="833477" y="0"/>
                </a:lnTo>
                <a:lnTo>
                  <a:pt x="13150586" y="3649"/>
                </a:lnTo>
                <a:cubicBezTo>
                  <a:pt x="13149804" y="392752"/>
                  <a:pt x="13154279" y="760424"/>
                  <a:pt x="13153497" y="1149527"/>
                </a:cubicBezTo>
                <a:lnTo>
                  <a:pt x="0" y="1146671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0" y="8736442"/>
            <a:ext cx="13004800" cy="47465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Trójkąt prostokątny 14"/>
          <p:cNvSpPr/>
          <p:nvPr/>
        </p:nvSpPr>
        <p:spPr>
          <a:xfrm flipV="1">
            <a:off x="-2756" y="8732530"/>
            <a:ext cx="621929" cy="474655"/>
          </a:xfrm>
          <a:custGeom>
            <a:avLst/>
            <a:gdLst>
              <a:gd name="connsiteX0" fmla="*/ 0 w 525736"/>
              <a:gd name="connsiteY0" fmla="*/ 792088 h 792088"/>
              <a:gd name="connsiteX1" fmla="*/ 0 w 525736"/>
              <a:gd name="connsiteY1" fmla="*/ 0 h 792088"/>
              <a:gd name="connsiteX2" fmla="*/ 525736 w 525736"/>
              <a:gd name="connsiteY2" fmla="*/ 792088 h 792088"/>
              <a:gd name="connsiteX3" fmla="*/ 0 w 525736"/>
              <a:gd name="connsiteY3" fmla="*/ 792088 h 792088"/>
              <a:gd name="connsiteX0" fmla="*/ 0 w 313804"/>
              <a:gd name="connsiteY0" fmla="*/ 792088 h 792088"/>
              <a:gd name="connsiteX1" fmla="*/ 0 w 313804"/>
              <a:gd name="connsiteY1" fmla="*/ 0 h 792088"/>
              <a:gd name="connsiteX2" fmla="*/ 313804 w 313804"/>
              <a:gd name="connsiteY2" fmla="*/ 792088 h 792088"/>
              <a:gd name="connsiteX3" fmla="*/ 0 w 313804"/>
              <a:gd name="connsiteY3" fmla="*/ 792088 h 792088"/>
              <a:gd name="connsiteX0" fmla="*/ 0 w 318566"/>
              <a:gd name="connsiteY0" fmla="*/ 792088 h 792088"/>
              <a:gd name="connsiteX1" fmla="*/ 0 w 318566"/>
              <a:gd name="connsiteY1" fmla="*/ 0 h 792088"/>
              <a:gd name="connsiteX2" fmla="*/ 318566 w 318566"/>
              <a:gd name="connsiteY2" fmla="*/ 789707 h 792088"/>
              <a:gd name="connsiteX3" fmla="*/ 0 w 318566"/>
              <a:gd name="connsiteY3" fmla="*/ 792088 h 792088"/>
              <a:gd name="connsiteX0" fmla="*/ 0 w 318566"/>
              <a:gd name="connsiteY0" fmla="*/ 787325 h 789707"/>
              <a:gd name="connsiteX1" fmla="*/ 0 w 318566"/>
              <a:gd name="connsiteY1" fmla="*/ 0 h 789707"/>
              <a:gd name="connsiteX2" fmla="*/ 318566 w 318566"/>
              <a:gd name="connsiteY2" fmla="*/ 789707 h 789707"/>
              <a:gd name="connsiteX3" fmla="*/ 0 w 318566"/>
              <a:gd name="connsiteY3" fmla="*/ 787325 h 789707"/>
              <a:gd name="connsiteX0" fmla="*/ 0 w 604316"/>
              <a:gd name="connsiteY0" fmla="*/ 787325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787325 h 1599332"/>
              <a:gd name="connsiteX0" fmla="*/ 0 w 604316"/>
              <a:gd name="connsiteY0" fmla="*/ 1596950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1596950 h 1599332"/>
              <a:gd name="connsiteX0" fmla="*/ 0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0 w 613841"/>
              <a:gd name="connsiteY3" fmla="*/ 1596950 h 1596950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0 w 611460"/>
              <a:gd name="connsiteY0" fmla="*/ 1589806 h 1589806"/>
              <a:gd name="connsiteX1" fmla="*/ 0 w 611460"/>
              <a:gd name="connsiteY1" fmla="*/ 0 h 1589806"/>
              <a:gd name="connsiteX2" fmla="*/ 611460 w 611460"/>
              <a:gd name="connsiteY2" fmla="*/ 1585045 h 1589806"/>
              <a:gd name="connsiteX3" fmla="*/ 0 w 611460"/>
              <a:gd name="connsiteY3" fmla="*/ 1589806 h 1589806"/>
              <a:gd name="connsiteX0" fmla="*/ 0 w 613841"/>
              <a:gd name="connsiteY0" fmla="*/ 1589806 h 1589806"/>
              <a:gd name="connsiteX1" fmla="*/ 0 w 613841"/>
              <a:gd name="connsiteY1" fmla="*/ 0 h 1589806"/>
              <a:gd name="connsiteX2" fmla="*/ 613841 w 613841"/>
              <a:gd name="connsiteY2" fmla="*/ 1587426 h 1589806"/>
              <a:gd name="connsiteX3" fmla="*/ 0 w 613841"/>
              <a:gd name="connsiteY3" fmla="*/ 1589806 h 1589806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2381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2381 w 613841"/>
              <a:gd name="connsiteY3" fmla="*/ 1596950 h 1596950"/>
              <a:gd name="connsiteX0" fmla="*/ 105 w 616327"/>
              <a:gd name="connsiteY0" fmla="*/ 1596950 h 1596950"/>
              <a:gd name="connsiteX1" fmla="*/ 2486 w 616327"/>
              <a:gd name="connsiteY1" fmla="*/ 0 h 1596950"/>
              <a:gd name="connsiteX2" fmla="*/ 616327 w 616327"/>
              <a:gd name="connsiteY2" fmla="*/ 1594570 h 1596950"/>
              <a:gd name="connsiteX3" fmla="*/ 105 w 616327"/>
              <a:gd name="connsiteY3" fmla="*/ 1596950 h 1596950"/>
              <a:gd name="connsiteX0" fmla="*/ 105 w 609303"/>
              <a:gd name="connsiteY0" fmla="*/ 1596950 h 1596952"/>
              <a:gd name="connsiteX1" fmla="*/ 2486 w 609303"/>
              <a:gd name="connsiteY1" fmla="*/ 0 h 1596952"/>
              <a:gd name="connsiteX2" fmla="*/ 609303 w 609303"/>
              <a:gd name="connsiteY2" fmla="*/ 1596952 h 1596952"/>
              <a:gd name="connsiteX3" fmla="*/ 105 w 609303"/>
              <a:gd name="connsiteY3" fmla="*/ 1596950 h 1596952"/>
              <a:gd name="connsiteX0" fmla="*/ 2302 w 611500"/>
              <a:gd name="connsiteY0" fmla="*/ 1596950 h 1596952"/>
              <a:gd name="connsiteX1" fmla="*/ 0 w 611500"/>
              <a:gd name="connsiteY1" fmla="*/ 0 h 1596952"/>
              <a:gd name="connsiteX2" fmla="*/ 611500 w 611500"/>
              <a:gd name="connsiteY2" fmla="*/ 1596952 h 1596952"/>
              <a:gd name="connsiteX3" fmla="*/ 2302 w 611500"/>
              <a:gd name="connsiteY3" fmla="*/ 1596950 h 15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0" h="1596952">
                <a:moveTo>
                  <a:pt x="2302" y="1596950"/>
                </a:moveTo>
                <a:cubicBezTo>
                  <a:pt x="1508" y="1064633"/>
                  <a:pt x="794" y="532317"/>
                  <a:pt x="0" y="0"/>
                </a:cubicBezTo>
                <a:lnTo>
                  <a:pt x="611500" y="1596952"/>
                </a:lnTo>
                <a:lnTo>
                  <a:pt x="2302" y="15969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957786" y="3463746"/>
            <a:ext cx="10945216" cy="1025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r>
              <a:rPr lang="pl-PL" sz="6000" dirty="0" smtClean="0">
                <a:solidFill>
                  <a:srgbClr val="FFFFFF"/>
                </a:solidFill>
                <a:latin typeface="Lato Black" panose="020F0A02020204030203" pitchFamily="34" charset="-18"/>
              </a:rPr>
              <a:t>Dziękuję za uwagę</a:t>
            </a:r>
            <a:endParaRPr lang="pl-PL" sz="6000" dirty="0">
              <a:solidFill>
                <a:srgbClr val="FFFFFF"/>
              </a:solidFill>
              <a:latin typeface="Lato Black" panose="020F0A02020204030203" pitchFamily="34" charset="-18"/>
            </a:endParaRP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50" y="8682125"/>
            <a:ext cx="2560326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57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50240" y="390597"/>
            <a:ext cx="11704320" cy="83221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69000-786F-4CC4-AEDE-EB0827ED4607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32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9" y="1638301"/>
            <a:ext cx="10464801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9" y="5029200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228518" algn="ctr">
              <a:spcBef>
                <a:spcPts val="0"/>
              </a:spcBef>
              <a:buSzTx/>
              <a:buNone/>
              <a:defRPr sz="3100"/>
            </a:lvl2pPr>
            <a:lvl3pPr marL="0" indent="457034" algn="ctr">
              <a:spcBef>
                <a:spcPts val="0"/>
              </a:spcBef>
              <a:buSzTx/>
              <a:buNone/>
              <a:defRPr sz="3100"/>
            </a:lvl3pPr>
            <a:lvl4pPr marL="0" indent="685554" algn="ctr">
              <a:spcBef>
                <a:spcPts val="0"/>
              </a:spcBef>
              <a:buSzTx/>
              <a:buNone/>
              <a:defRPr sz="3100"/>
            </a:lvl4pPr>
            <a:lvl5pPr marL="0" indent="914072" algn="ctr">
              <a:spcBef>
                <a:spcPts val="0"/>
              </a:spcBef>
              <a:buSzTx/>
              <a:buNone/>
              <a:defRPr sz="3100"/>
            </a:lvl5pPr>
          </a:lstStyle>
          <a:p>
            <a:pPr lvl="0">
              <a:defRPr sz="1800"/>
            </a:pPr>
            <a:r>
              <a:rPr sz="3100"/>
              <a:t>Treść - poziom 1</a:t>
            </a:r>
          </a:p>
          <a:p>
            <a:pPr lvl="1">
              <a:defRPr sz="1800"/>
            </a:pPr>
            <a:r>
              <a:rPr sz="3100"/>
              <a:t>Treść - poziom 2</a:t>
            </a:r>
          </a:p>
          <a:p>
            <a:pPr lvl="2">
              <a:defRPr sz="1800"/>
            </a:pPr>
            <a:r>
              <a:rPr sz="3100"/>
              <a:t>Treść - poziom 3</a:t>
            </a:r>
          </a:p>
          <a:p>
            <a:pPr lvl="3">
              <a:defRPr sz="1800"/>
            </a:pPr>
            <a:r>
              <a:rPr sz="3100"/>
              <a:t>Treść - poziom 4</a:t>
            </a:r>
          </a:p>
          <a:p>
            <a:pPr lvl="4">
              <a:defRPr sz="1800"/>
            </a:pPr>
            <a:r>
              <a:rPr sz="3100"/>
              <a:t>Treść - poziom 5</a:t>
            </a:r>
          </a:p>
        </p:txBody>
      </p:sp>
    </p:spTree>
    <p:extLst>
      <p:ext uri="{BB962C8B-B14F-4D97-AF65-F5344CB8AC3E}">
        <p14:creationId xmlns:p14="http://schemas.microsoft.com/office/powerpoint/2010/main" val="40684227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Treść - poziom 1</a:t>
            </a:r>
          </a:p>
          <a:p>
            <a:pPr lvl="1">
              <a:defRPr sz="1800"/>
            </a:pPr>
            <a:r>
              <a:rPr sz="3600"/>
              <a:t>Treść - poziom 2</a:t>
            </a:r>
          </a:p>
          <a:p>
            <a:pPr lvl="2">
              <a:defRPr sz="1800"/>
            </a:pPr>
            <a:r>
              <a:rPr sz="3600"/>
              <a:t>Treść - poziom 3</a:t>
            </a:r>
          </a:p>
          <a:p>
            <a:pPr lvl="3">
              <a:defRPr sz="1800"/>
            </a:pPr>
            <a:r>
              <a:rPr sz="3600"/>
              <a:t>Treść - poziom 4</a:t>
            </a:r>
          </a:p>
          <a:p>
            <a:pPr lvl="4">
              <a:defRPr sz="1800"/>
            </a:pPr>
            <a:r>
              <a:rPr sz="3600"/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</p:spTree>
    <p:extLst>
      <p:ext uri="{BB962C8B-B14F-4D97-AF65-F5344CB8AC3E}">
        <p14:creationId xmlns:p14="http://schemas.microsoft.com/office/powerpoint/2010/main" val="184318878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Treść - poziom 1</a:t>
            </a:r>
          </a:p>
          <a:p>
            <a:pPr lvl="1">
              <a:defRPr sz="1800"/>
            </a:pPr>
            <a:r>
              <a:rPr sz="3600"/>
              <a:t>Treść - poziom 2</a:t>
            </a:r>
          </a:p>
          <a:p>
            <a:pPr lvl="2">
              <a:defRPr sz="1800"/>
            </a:pPr>
            <a:r>
              <a:rPr sz="3600"/>
              <a:t>Treść - poziom 3</a:t>
            </a:r>
          </a:p>
          <a:p>
            <a:pPr lvl="3">
              <a:defRPr sz="1800"/>
            </a:pPr>
            <a:r>
              <a:rPr sz="3600"/>
              <a:t>Treść - poziom 4</a:t>
            </a:r>
          </a:p>
          <a:p>
            <a:pPr lvl="4">
              <a:defRPr sz="1800"/>
            </a:pPr>
            <a:r>
              <a:rPr sz="3600"/>
              <a:t>Treść - poziom 5</a:t>
            </a:r>
          </a:p>
        </p:txBody>
      </p:sp>
    </p:spTree>
    <p:extLst>
      <p:ext uri="{BB962C8B-B14F-4D97-AF65-F5344CB8AC3E}">
        <p14:creationId xmlns:p14="http://schemas.microsoft.com/office/powerpoint/2010/main" val="32592971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3"/>
            <a:ext cx="5334000" cy="6286500"/>
          </a:xfrm>
          <a:prstGeom prst="rect">
            <a:avLst/>
          </a:prstGeom>
        </p:spPr>
        <p:txBody>
          <a:bodyPr/>
          <a:lstStyle>
            <a:lvl1pPr marL="342779" indent="-342779">
              <a:spcBef>
                <a:spcPts val="3200"/>
              </a:spcBef>
              <a:defRPr sz="2800"/>
            </a:lvl1pPr>
            <a:lvl2pPr marL="685554" indent="-342779">
              <a:spcBef>
                <a:spcPts val="3200"/>
              </a:spcBef>
              <a:defRPr sz="2800"/>
            </a:lvl2pPr>
            <a:lvl3pPr marL="1028332" indent="-342779">
              <a:spcBef>
                <a:spcPts val="3200"/>
              </a:spcBef>
              <a:defRPr sz="2800"/>
            </a:lvl3pPr>
            <a:lvl4pPr marL="1371107" indent="-342779">
              <a:spcBef>
                <a:spcPts val="3200"/>
              </a:spcBef>
              <a:defRPr sz="2800"/>
            </a:lvl4pPr>
            <a:lvl5pPr marL="1713885" indent="-342779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Treść - poziom 1</a:t>
            </a:r>
          </a:p>
          <a:p>
            <a:pPr lvl="1">
              <a:defRPr sz="1800"/>
            </a:pPr>
            <a:r>
              <a:rPr sz="2800"/>
              <a:t>Treść - poziom 2</a:t>
            </a:r>
          </a:p>
          <a:p>
            <a:pPr lvl="2">
              <a:defRPr sz="1800"/>
            </a:pPr>
            <a:r>
              <a:rPr sz="2800"/>
              <a:t>Treść - poziom 3</a:t>
            </a:r>
          </a:p>
          <a:p>
            <a:pPr lvl="3">
              <a:defRPr sz="1800"/>
            </a:pPr>
            <a:r>
              <a:rPr sz="2800"/>
              <a:t>Treść - poziom 4</a:t>
            </a:r>
          </a:p>
          <a:p>
            <a:pPr lvl="4">
              <a:defRPr sz="1800"/>
            </a:pPr>
            <a:r>
              <a:rPr sz="2800"/>
              <a:t>Treść - poziom 5</a:t>
            </a:r>
          </a:p>
        </p:txBody>
      </p:sp>
    </p:spTree>
    <p:extLst>
      <p:ext uri="{BB962C8B-B14F-4D97-AF65-F5344CB8AC3E}">
        <p14:creationId xmlns:p14="http://schemas.microsoft.com/office/powerpoint/2010/main" val="2728951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1" y="1270009"/>
            <a:ext cx="11099800" cy="7213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Treść - poziom 1</a:t>
            </a:r>
          </a:p>
          <a:p>
            <a:pPr lvl="1">
              <a:defRPr sz="1800"/>
            </a:pPr>
            <a:r>
              <a:rPr sz="3600"/>
              <a:t>Treść - poziom 2</a:t>
            </a:r>
          </a:p>
          <a:p>
            <a:pPr lvl="2">
              <a:defRPr sz="1800"/>
            </a:pPr>
            <a:r>
              <a:rPr sz="3600"/>
              <a:t>Treść - poziom 3</a:t>
            </a:r>
          </a:p>
          <a:p>
            <a:pPr lvl="3">
              <a:defRPr sz="1800"/>
            </a:pPr>
            <a:r>
              <a:rPr sz="3600"/>
              <a:t>Treść - poziom 4</a:t>
            </a:r>
          </a:p>
          <a:p>
            <a:pPr lvl="4">
              <a:defRPr sz="1800"/>
            </a:pPr>
            <a:r>
              <a:rPr sz="3600"/>
              <a:t>Treść - poziom 5</a:t>
            </a:r>
          </a:p>
        </p:txBody>
      </p:sp>
    </p:spTree>
    <p:extLst>
      <p:ext uri="{BB962C8B-B14F-4D97-AF65-F5344CB8AC3E}">
        <p14:creationId xmlns:p14="http://schemas.microsoft.com/office/powerpoint/2010/main" val="32241015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53172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7702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23738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88814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podtytu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/>
          <p:cNvGrpSpPr/>
          <p:nvPr userDrawn="1"/>
        </p:nvGrpSpPr>
        <p:grpSpPr>
          <a:xfrm>
            <a:off x="-12996" y="8487783"/>
            <a:ext cx="13017798" cy="721951"/>
            <a:chOff x="-12998" y="8487782"/>
            <a:chExt cx="13017798" cy="721951"/>
          </a:xfrm>
        </p:grpSpPr>
        <p:sp>
          <p:nvSpPr>
            <p:cNvPr id="19" name="Trapez 3"/>
            <p:cNvSpPr/>
            <p:nvPr/>
          </p:nvSpPr>
          <p:spPr>
            <a:xfrm>
              <a:off x="-12998" y="8487782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737809"/>
              <a:ext cx="13004800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7" y="8733895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0000" y="6315870"/>
            <a:ext cx="5567016" cy="865188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Imię i nazwisko prelegenta </a:t>
            </a:r>
          </a:p>
          <a:p>
            <a:pPr lvl="0"/>
            <a:r>
              <a:rPr lang="pl-PL" dirty="0" smtClean="0"/>
              <a:t>Stanowisko</a:t>
            </a: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50" y="8682125"/>
            <a:ext cx="2560326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6483947" y="4732791"/>
            <a:ext cx="5563072" cy="10801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marR="0" indent="0" algn="l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1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777602" y="844352"/>
            <a:ext cx="5148736" cy="504055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466189" y="789484"/>
            <a:ext cx="5580833" cy="2952329"/>
          </a:xfrm>
          <a:prstGeom prst="rect">
            <a:avLst/>
          </a:prstGeom>
        </p:spPr>
        <p:txBody>
          <a:bodyPr lIns="91415" tIns="45708" rIns="91415" bIns="45708"/>
          <a:lstStyle>
            <a:lvl1pPr algn="l">
              <a:spcBef>
                <a:spcPts val="0"/>
              </a:spcBef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sz="quarter" idx="14" hasCustomPrompt="1"/>
          </p:nvPr>
        </p:nvSpPr>
        <p:spPr>
          <a:xfrm>
            <a:off x="957786" y="8693224"/>
            <a:ext cx="8208912" cy="432594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2145675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3"/>
            <a:ext cx="5334000" cy="6286500"/>
          </a:xfrm>
          <a:prstGeom prst="rect">
            <a:avLst/>
          </a:prstGeom>
        </p:spPr>
        <p:txBody>
          <a:bodyPr/>
          <a:lstStyle>
            <a:lvl1pPr marL="342779" indent="-342779">
              <a:spcBef>
                <a:spcPts val="3200"/>
              </a:spcBef>
              <a:defRPr sz="2800"/>
            </a:lvl1pPr>
            <a:lvl2pPr marL="685554" indent="-342779">
              <a:spcBef>
                <a:spcPts val="3200"/>
              </a:spcBef>
              <a:defRPr sz="2800"/>
            </a:lvl2pPr>
            <a:lvl3pPr marL="1028332" indent="-342779">
              <a:spcBef>
                <a:spcPts val="3200"/>
              </a:spcBef>
              <a:defRPr sz="2800"/>
            </a:lvl3pPr>
            <a:lvl4pPr marL="1371107" indent="-342779">
              <a:spcBef>
                <a:spcPts val="3200"/>
              </a:spcBef>
              <a:defRPr sz="2800"/>
            </a:lvl4pPr>
            <a:lvl5pPr marL="1713885" indent="-342779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Treść - poziom 1</a:t>
            </a:r>
          </a:p>
          <a:p>
            <a:pPr lvl="1">
              <a:defRPr sz="1800"/>
            </a:pPr>
            <a:r>
              <a:rPr sz="2800"/>
              <a:t>Treść - poziom 2</a:t>
            </a:r>
          </a:p>
          <a:p>
            <a:pPr lvl="2">
              <a:defRPr sz="1800"/>
            </a:pPr>
            <a:r>
              <a:rPr sz="2800"/>
              <a:t>Treść - poziom 3</a:t>
            </a:r>
          </a:p>
          <a:p>
            <a:pPr lvl="3">
              <a:defRPr sz="1800"/>
            </a:pPr>
            <a:r>
              <a:rPr sz="2800"/>
              <a:t>Treść - poziom 4</a:t>
            </a:r>
          </a:p>
          <a:p>
            <a:pPr lvl="4">
              <a:defRPr sz="1800"/>
            </a:pPr>
            <a:r>
              <a:rPr sz="2800"/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podtytuł z grafiką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50" y="8682125"/>
            <a:ext cx="2560326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/>
          <p:cNvGrpSpPr/>
          <p:nvPr userDrawn="1"/>
        </p:nvGrpSpPr>
        <p:grpSpPr>
          <a:xfrm>
            <a:off x="-12996" y="3603282"/>
            <a:ext cx="13017798" cy="5606455"/>
            <a:chOff x="-12998" y="3603275"/>
            <a:chExt cx="13017798" cy="5606456"/>
          </a:xfrm>
        </p:grpSpPr>
        <p:sp>
          <p:nvSpPr>
            <p:cNvPr id="19" name="Trapez 3"/>
            <p:cNvSpPr/>
            <p:nvPr/>
          </p:nvSpPr>
          <p:spPr>
            <a:xfrm>
              <a:off x="-12998" y="8487783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0" y="8737807"/>
              <a:ext cx="13004800" cy="47192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7" y="8733894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6" name="Prostokąt 5"/>
            <p:cNvSpPr/>
            <p:nvPr userDrawn="1"/>
          </p:nvSpPr>
          <p:spPr>
            <a:xfrm>
              <a:off x="6495900" y="3603275"/>
              <a:ext cx="6508900" cy="4719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29" name="Symbol zastępczy tekstu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42250" y="268291"/>
            <a:ext cx="5329237" cy="504055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000" y="8683200"/>
            <a:ext cx="25606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ymbol zastępczy tekstu 2"/>
          <p:cNvSpPr>
            <a:spLocks noGrp="1"/>
          </p:cNvSpPr>
          <p:nvPr>
            <p:ph type="body" sz="quarter" idx="15" hasCustomPrompt="1"/>
          </p:nvPr>
        </p:nvSpPr>
        <p:spPr>
          <a:xfrm>
            <a:off x="7056064" y="6586761"/>
            <a:ext cx="5567016" cy="865188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Imię i nazwisko prelegenta </a:t>
            </a:r>
            <a:br>
              <a:rPr lang="pl-PL" dirty="0" smtClean="0"/>
            </a:br>
            <a:r>
              <a:rPr lang="pl-PL" dirty="0" smtClean="0"/>
              <a:t>Stanowisko</a:t>
            </a:r>
          </a:p>
        </p:txBody>
      </p:sp>
      <p:sp>
        <p:nvSpPr>
          <p:cNvPr id="22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7060011" y="5003682"/>
            <a:ext cx="5563072" cy="10801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marR="0" indent="0" algn="l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4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3" name="Shape 35"/>
          <p:cNvSpPr/>
          <p:nvPr userDrawn="1"/>
        </p:nvSpPr>
        <p:spPr>
          <a:xfrm>
            <a:off x="7192766" y="4423220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5" name="Tytuł 1"/>
          <p:cNvSpPr>
            <a:spLocks noGrp="1"/>
          </p:cNvSpPr>
          <p:nvPr>
            <p:ph type="title" hasCustomPrompt="1"/>
          </p:nvPr>
        </p:nvSpPr>
        <p:spPr>
          <a:xfrm>
            <a:off x="7042253" y="1060376"/>
            <a:ext cx="5580833" cy="2952329"/>
          </a:xfrm>
          <a:prstGeom prst="rect">
            <a:avLst/>
          </a:prstGeom>
        </p:spPr>
        <p:txBody>
          <a:bodyPr lIns="91415" tIns="45708" rIns="91415" bIns="45708"/>
          <a:lstStyle>
            <a:lvl1pPr algn="l">
              <a:spcBef>
                <a:spcPts val="0"/>
              </a:spcBef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  <p:sp>
        <p:nvSpPr>
          <p:cNvPr id="26" name="Symbol zastępczy tekstu 2"/>
          <p:cNvSpPr>
            <a:spLocks noGrp="1"/>
          </p:cNvSpPr>
          <p:nvPr>
            <p:ph type="body" sz="quarter" idx="14" hasCustomPrompt="1"/>
          </p:nvPr>
        </p:nvSpPr>
        <p:spPr>
          <a:xfrm>
            <a:off x="957786" y="8693224"/>
            <a:ext cx="8208912" cy="432594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4212786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77607" y="6187802"/>
            <a:ext cx="11413431" cy="865188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Dodatkowy tekst</a:t>
            </a: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12996" y="8487784"/>
            <a:ext cx="13017798" cy="769807"/>
            <a:chOff x="-12998" y="8487782"/>
            <a:chExt cx="13017798" cy="769807"/>
          </a:xfrm>
        </p:grpSpPr>
        <p:sp>
          <p:nvSpPr>
            <p:cNvPr id="19" name="Trapez 3"/>
            <p:cNvSpPr/>
            <p:nvPr/>
          </p:nvSpPr>
          <p:spPr>
            <a:xfrm>
              <a:off x="-12998" y="8487782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737807"/>
              <a:ext cx="13004800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7" y="8733895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pic>
          <p:nvPicPr>
            <p:cNvPr id="1026" name="Picture 2" descr="D:\Moje obrazy\logo zus\logoZUSnoweRozwiniecie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747" y="8682125"/>
              <a:ext cx="2560325" cy="57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Symbol zastępczy tekstu 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77607" y="4565533"/>
            <a:ext cx="11413431" cy="10801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marR="0" indent="0" algn="l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4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 sekcji</a:t>
            </a:r>
          </a:p>
        </p:txBody>
      </p:sp>
      <p:sp>
        <p:nvSpPr>
          <p:cNvPr id="25" name="Symbol zastępczy tekstu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77607" y="1189535"/>
            <a:ext cx="11413431" cy="2016225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Tu proszę wpisać tytuł sekcji tytuł sekcji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885779" y="3796481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14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786" y="8693224"/>
            <a:ext cx="8208912" cy="432594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1843853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grafika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777600" y="3364634"/>
            <a:ext cx="5508776" cy="4968552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1760" y="2212504"/>
            <a:ext cx="11521280" cy="864097"/>
          </a:xfrm>
          <a:prstGeom prst="rect">
            <a:avLst/>
          </a:prstGeom>
        </p:spPr>
        <p:txBody>
          <a:bodyPr lIns="91415" tIns="45708" rIns="91415" bIns="45708"/>
          <a:lstStyle>
            <a:lvl1pPr marL="0" marR="0" indent="0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6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slajdów”.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2"/>
            <a:ext cx="11521280" cy="864097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3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829280" y="1780457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6789745" y="3364634"/>
            <a:ext cx="5473301" cy="4968552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" name="pole tekstowe 1"/>
          <p:cNvSpPr txBox="1"/>
          <p:nvPr userDrawn="1"/>
        </p:nvSpPr>
        <p:spPr>
          <a:xfrm>
            <a:off x="829286" y="84000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algn="l" defTabSz="584051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051" rtl="0" latinLnBrk="1" hangingPunct="0"/>
              <a:t>‹#›</a:t>
            </a:fld>
            <a:endParaRPr lang="pl-P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15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3" y="4588774"/>
            <a:ext cx="5508776" cy="3744417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1" y="2716560"/>
            <a:ext cx="5472609" cy="1656183"/>
          </a:xfrm>
          <a:prstGeom prst="rect">
            <a:avLst/>
          </a:prstGeom>
        </p:spPr>
        <p:txBody>
          <a:bodyPr lIns="91415" tIns="45708" rIns="91415" bIns="45708"/>
          <a:lstStyle>
            <a:lvl1pPr marL="0" marR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6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1" y="916359"/>
            <a:ext cx="5472609" cy="1296145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3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</a:t>
            </a:r>
            <a:br>
              <a:rPr lang="pl-PL" dirty="0" smtClean="0"/>
            </a:br>
            <a:r>
              <a:rPr lang="pl-PL" dirty="0" smtClean="0"/>
              <a:t>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8" y="2356521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7" y="916362"/>
            <a:ext cx="5473301" cy="7416823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829286" y="84000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algn="l" defTabSz="584051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051" rtl="0" latinLnBrk="1" hangingPunct="0"/>
              <a:t>‹#›</a:t>
            </a:fld>
            <a:endParaRPr lang="pl-P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08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dłuż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3" y="4804798"/>
            <a:ext cx="5508776" cy="3528393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1" y="2932584"/>
            <a:ext cx="5472609" cy="1656183"/>
          </a:xfrm>
          <a:prstGeom prst="rect">
            <a:avLst/>
          </a:prstGeom>
        </p:spPr>
        <p:txBody>
          <a:bodyPr lIns="91415" tIns="45708" rIns="91415" bIns="45708"/>
          <a:lstStyle>
            <a:lvl1pPr marL="0" marR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6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051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1" y="916359"/>
            <a:ext cx="5472609" cy="1512169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</a:t>
            </a:r>
            <a:br>
              <a:rPr lang="pl-PL" dirty="0" smtClean="0"/>
            </a:br>
            <a:r>
              <a:rPr lang="pl-PL" dirty="0" smtClean="0"/>
              <a:t>slajdu dłuższy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8" y="2572545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7" y="916362"/>
            <a:ext cx="5473301" cy="7416823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889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779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668" indent="-431889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829286" y="84000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algn="l" defTabSz="584051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051" rtl="0" latinLnBrk="1" hangingPunct="0"/>
              <a:t>‹#›</a:t>
            </a:fld>
            <a:endParaRPr lang="pl-PL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36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6"/>
            <a:ext cx="9217024" cy="381719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lang="pl-PL" sz="2000" dirty="0">
                <a:cs typeface="Arial" panose="020B0604020202020204" pitchFamily="34" charset="0"/>
              </a:defRPr>
            </a:lvl1pPr>
          </a:lstStyle>
          <a:p>
            <a:pPr fontAlgn="auto">
              <a:defRPr/>
            </a:pPr>
            <a:r>
              <a:rPr lang="pl-PL" sz="1800" dirty="0" smtClean="0">
                <a:latin typeface="+mj-lt"/>
                <a:cs typeface="Arial" panose="020B0604020202020204" pitchFamily="34" charset="0"/>
              </a:rPr>
              <a:t>Prewencja rentowa i wypadkowa w ZUS</a:t>
            </a:r>
            <a:endParaRPr lang="pl-PL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829286" y="84002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algn="l" defTabSz="584051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051" rtl="0" latinLnBrk="1" hangingPunct="0"/>
              <a:t>‹#›</a:t>
            </a:fld>
            <a:endParaRPr lang="pl-PL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07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 3"/>
          <p:cNvSpPr/>
          <p:nvPr/>
        </p:nvSpPr>
        <p:spPr>
          <a:xfrm>
            <a:off x="-12996" y="8486417"/>
            <a:ext cx="13017798" cy="474655"/>
          </a:xfrm>
          <a:custGeom>
            <a:avLst/>
            <a:gdLst>
              <a:gd name="connsiteX0" fmla="*/ 0 w 12651729"/>
              <a:gd name="connsiteY0" fmla="*/ 1132384 h 1132384"/>
              <a:gd name="connsiteX1" fmla="*/ 448503 w 12651729"/>
              <a:gd name="connsiteY1" fmla="*/ 0 h 1132384"/>
              <a:gd name="connsiteX2" fmla="*/ 12203226 w 12651729"/>
              <a:gd name="connsiteY2" fmla="*/ 0 h 1132384"/>
              <a:gd name="connsiteX3" fmla="*/ 12651729 w 12651729"/>
              <a:gd name="connsiteY3" fmla="*/ 1132384 h 1132384"/>
              <a:gd name="connsiteX4" fmla="*/ 0 w 12651729"/>
              <a:gd name="connsiteY4" fmla="*/ 1132384 h 1132384"/>
              <a:gd name="connsiteX0" fmla="*/ 0 w 12651729"/>
              <a:gd name="connsiteY0" fmla="*/ 1160959 h 1160959"/>
              <a:gd name="connsiteX1" fmla="*/ 448503 w 12651729"/>
              <a:gd name="connsiteY1" fmla="*/ 28575 h 1160959"/>
              <a:gd name="connsiteX2" fmla="*/ 12622326 w 12651729"/>
              <a:gd name="connsiteY2" fmla="*/ 0 h 1160959"/>
              <a:gd name="connsiteX3" fmla="*/ 12651729 w 12651729"/>
              <a:gd name="connsiteY3" fmla="*/ 1160959 h 1160959"/>
              <a:gd name="connsiteX4" fmla="*/ 0 w 12651729"/>
              <a:gd name="connsiteY4" fmla="*/ 1160959 h 1160959"/>
              <a:gd name="connsiteX0" fmla="*/ 0 w 12654076"/>
              <a:gd name="connsiteY0" fmla="*/ 1167309 h 1167309"/>
              <a:gd name="connsiteX1" fmla="*/ 448503 w 12654076"/>
              <a:gd name="connsiteY1" fmla="*/ 34925 h 1167309"/>
              <a:gd name="connsiteX2" fmla="*/ 12654076 w 12654076"/>
              <a:gd name="connsiteY2" fmla="*/ 0 h 1167309"/>
              <a:gd name="connsiteX3" fmla="*/ 12651729 w 12654076"/>
              <a:gd name="connsiteY3" fmla="*/ 1167309 h 1167309"/>
              <a:gd name="connsiteX4" fmla="*/ 0 w 12654076"/>
              <a:gd name="connsiteY4" fmla="*/ 1167309 h 1167309"/>
              <a:gd name="connsiteX0" fmla="*/ 0 w 12660426"/>
              <a:gd name="connsiteY0" fmla="*/ 1148259 h 1148259"/>
              <a:gd name="connsiteX1" fmla="*/ 448503 w 12660426"/>
              <a:gd name="connsiteY1" fmla="*/ 15875 h 1148259"/>
              <a:gd name="connsiteX2" fmla="*/ 12660426 w 12660426"/>
              <a:gd name="connsiteY2" fmla="*/ 0 h 1148259"/>
              <a:gd name="connsiteX3" fmla="*/ 12651729 w 12660426"/>
              <a:gd name="connsiteY3" fmla="*/ 1148259 h 1148259"/>
              <a:gd name="connsiteX4" fmla="*/ 0 w 12660426"/>
              <a:gd name="connsiteY4" fmla="*/ 1148259 h 1148259"/>
              <a:gd name="connsiteX0" fmla="*/ 0 w 12670336"/>
              <a:gd name="connsiteY0" fmla="*/ 1148259 h 1148259"/>
              <a:gd name="connsiteX1" fmla="*/ 448503 w 12670336"/>
              <a:gd name="connsiteY1" fmla="*/ 15875 h 1148259"/>
              <a:gd name="connsiteX2" fmla="*/ 12660426 w 12670336"/>
              <a:gd name="connsiteY2" fmla="*/ 0 h 1148259"/>
              <a:gd name="connsiteX3" fmla="*/ 12670298 w 12670336"/>
              <a:gd name="connsiteY3" fmla="*/ 1148259 h 1148259"/>
              <a:gd name="connsiteX4" fmla="*/ 0 w 12670336"/>
              <a:gd name="connsiteY4" fmla="*/ 1148259 h 1148259"/>
              <a:gd name="connsiteX0" fmla="*/ 0 w 12672031"/>
              <a:gd name="connsiteY0" fmla="*/ 1143497 h 1143497"/>
              <a:gd name="connsiteX1" fmla="*/ 448503 w 12672031"/>
              <a:gd name="connsiteY1" fmla="*/ 11113 h 1143497"/>
              <a:gd name="connsiteX2" fmla="*/ 12672031 w 12672031"/>
              <a:gd name="connsiteY2" fmla="*/ 0 h 1143497"/>
              <a:gd name="connsiteX3" fmla="*/ 12670298 w 12672031"/>
              <a:gd name="connsiteY3" fmla="*/ 1143497 h 1143497"/>
              <a:gd name="connsiteX4" fmla="*/ 0 w 12672031"/>
              <a:gd name="connsiteY4" fmla="*/ 1143497 h 1143497"/>
              <a:gd name="connsiteX0" fmla="*/ 0 w 12670360"/>
              <a:gd name="connsiteY0" fmla="*/ 1143497 h 1143497"/>
              <a:gd name="connsiteX1" fmla="*/ 448503 w 12670360"/>
              <a:gd name="connsiteY1" fmla="*/ 11113 h 1143497"/>
              <a:gd name="connsiteX2" fmla="*/ 12665068 w 12670360"/>
              <a:gd name="connsiteY2" fmla="*/ 0 h 1143497"/>
              <a:gd name="connsiteX3" fmla="*/ 12670298 w 12670360"/>
              <a:gd name="connsiteY3" fmla="*/ 1143497 h 1143497"/>
              <a:gd name="connsiteX4" fmla="*/ 0 w 12670360"/>
              <a:gd name="connsiteY4" fmla="*/ 1143497 h 1143497"/>
              <a:gd name="connsiteX0" fmla="*/ 0 w 12672030"/>
              <a:gd name="connsiteY0" fmla="*/ 1145878 h 1145878"/>
              <a:gd name="connsiteX1" fmla="*/ 448503 w 12672030"/>
              <a:gd name="connsiteY1" fmla="*/ 13494 h 1145878"/>
              <a:gd name="connsiteX2" fmla="*/ 12672030 w 12672030"/>
              <a:gd name="connsiteY2" fmla="*/ 0 h 1145878"/>
              <a:gd name="connsiteX3" fmla="*/ 12670298 w 12672030"/>
              <a:gd name="connsiteY3" fmla="*/ 1145878 h 1145878"/>
              <a:gd name="connsiteX4" fmla="*/ 0 w 12672030"/>
              <a:gd name="connsiteY4" fmla="*/ 1145878 h 1145878"/>
              <a:gd name="connsiteX0" fmla="*/ 0 w 12670360"/>
              <a:gd name="connsiteY0" fmla="*/ 1145878 h 1145878"/>
              <a:gd name="connsiteX1" fmla="*/ 448503 w 12670360"/>
              <a:gd name="connsiteY1" fmla="*/ 13494 h 1145878"/>
              <a:gd name="connsiteX2" fmla="*/ 12665067 w 12670360"/>
              <a:gd name="connsiteY2" fmla="*/ 0 h 1145878"/>
              <a:gd name="connsiteX3" fmla="*/ 12670298 w 12670360"/>
              <a:gd name="connsiteY3" fmla="*/ 1145878 h 1145878"/>
              <a:gd name="connsiteX4" fmla="*/ 0 w 12670360"/>
              <a:gd name="connsiteY4" fmla="*/ 1145878 h 1145878"/>
              <a:gd name="connsiteX0" fmla="*/ 0 w 12674351"/>
              <a:gd name="connsiteY0" fmla="*/ 1145878 h 1145878"/>
              <a:gd name="connsiteX1" fmla="*/ 448503 w 12674351"/>
              <a:gd name="connsiteY1" fmla="*/ 13494 h 1145878"/>
              <a:gd name="connsiteX2" fmla="*/ 12674351 w 12674351"/>
              <a:gd name="connsiteY2" fmla="*/ 0 h 1145878"/>
              <a:gd name="connsiteX3" fmla="*/ 12670298 w 12674351"/>
              <a:gd name="connsiteY3" fmla="*/ 1145878 h 1145878"/>
              <a:gd name="connsiteX4" fmla="*/ 0 w 12674351"/>
              <a:gd name="connsiteY4" fmla="*/ 1145878 h 1145878"/>
              <a:gd name="connsiteX0" fmla="*/ 0 w 12670390"/>
              <a:gd name="connsiteY0" fmla="*/ 1145878 h 1145878"/>
              <a:gd name="connsiteX1" fmla="*/ 448503 w 12670390"/>
              <a:gd name="connsiteY1" fmla="*/ 13494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70390"/>
              <a:gd name="connsiteY0" fmla="*/ 1145878 h 1145878"/>
              <a:gd name="connsiteX1" fmla="*/ 436898 w 12670390"/>
              <a:gd name="connsiteY1" fmla="*/ 1588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81995"/>
              <a:gd name="connsiteY0" fmla="*/ 1148260 h 1148260"/>
              <a:gd name="connsiteX1" fmla="*/ 448503 w 12681995"/>
              <a:gd name="connsiteY1" fmla="*/ 1588 h 1148260"/>
              <a:gd name="connsiteX2" fmla="*/ 12678992 w 12681995"/>
              <a:gd name="connsiteY2" fmla="*/ 0 h 1148260"/>
              <a:gd name="connsiteX3" fmla="*/ 12681903 w 12681995"/>
              <a:gd name="connsiteY3" fmla="*/ 1145878 h 1148260"/>
              <a:gd name="connsiteX4" fmla="*/ 0 w 12681995"/>
              <a:gd name="connsiteY4" fmla="*/ 1148260 h 1148260"/>
              <a:gd name="connsiteX0" fmla="*/ 0 w 13153589"/>
              <a:gd name="connsiteY0" fmla="*/ 1143022 h 1145878"/>
              <a:gd name="connsiteX1" fmla="*/ 920097 w 13153589"/>
              <a:gd name="connsiteY1" fmla="*/ 1588 h 1145878"/>
              <a:gd name="connsiteX2" fmla="*/ 13150586 w 13153589"/>
              <a:gd name="connsiteY2" fmla="*/ 0 h 1145878"/>
              <a:gd name="connsiteX3" fmla="*/ 13153497 w 13153589"/>
              <a:gd name="connsiteY3" fmla="*/ 1145878 h 1145878"/>
              <a:gd name="connsiteX4" fmla="*/ 0 w 13153589"/>
              <a:gd name="connsiteY4" fmla="*/ 1143022 h 1145878"/>
              <a:gd name="connsiteX0" fmla="*/ 0 w 13153589"/>
              <a:gd name="connsiteY0" fmla="*/ 1146671 h 1149527"/>
              <a:gd name="connsiteX1" fmla="*/ 833477 w 13153589"/>
              <a:gd name="connsiteY1" fmla="*/ 0 h 1149527"/>
              <a:gd name="connsiteX2" fmla="*/ 13150586 w 13153589"/>
              <a:gd name="connsiteY2" fmla="*/ 3649 h 1149527"/>
              <a:gd name="connsiteX3" fmla="*/ 13153497 w 13153589"/>
              <a:gd name="connsiteY3" fmla="*/ 1149527 h 1149527"/>
              <a:gd name="connsiteX4" fmla="*/ 0 w 13153589"/>
              <a:gd name="connsiteY4" fmla="*/ 1146671 h 11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3589" h="1149527">
                <a:moveTo>
                  <a:pt x="0" y="1146671"/>
                </a:moveTo>
                <a:lnTo>
                  <a:pt x="833477" y="0"/>
                </a:lnTo>
                <a:lnTo>
                  <a:pt x="13150586" y="3649"/>
                </a:lnTo>
                <a:cubicBezTo>
                  <a:pt x="13149804" y="392752"/>
                  <a:pt x="13154279" y="760424"/>
                  <a:pt x="13153497" y="1149527"/>
                </a:cubicBezTo>
                <a:lnTo>
                  <a:pt x="0" y="1146671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0" y="8736442"/>
            <a:ext cx="13004800" cy="47465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Trójkąt prostokątny 14"/>
          <p:cNvSpPr/>
          <p:nvPr/>
        </p:nvSpPr>
        <p:spPr>
          <a:xfrm flipV="1">
            <a:off x="-2756" y="8732530"/>
            <a:ext cx="621929" cy="474655"/>
          </a:xfrm>
          <a:custGeom>
            <a:avLst/>
            <a:gdLst>
              <a:gd name="connsiteX0" fmla="*/ 0 w 525736"/>
              <a:gd name="connsiteY0" fmla="*/ 792088 h 792088"/>
              <a:gd name="connsiteX1" fmla="*/ 0 w 525736"/>
              <a:gd name="connsiteY1" fmla="*/ 0 h 792088"/>
              <a:gd name="connsiteX2" fmla="*/ 525736 w 525736"/>
              <a:gd name="connsiteY2" fmla="*/ 792088 h 792088"/>
              <a:gd name="connsiteX3" fmla="*/ 0 w 525736"/>
              <a:gd name="connsiteY3" fmla="*/ 792088 h 792088"/>
              <a:gd name="connsiteX0" fmla="*/ 0 w 313804"/>
              <a:gd name="connsiteY0" fmla="*/ 792088 h 792088"/>
              <a:gd name="connsiteX1" fmla="*/ 0 w 313804"/>
              <a:gd name="connsiteY1" fmla="*/ 0 h 792088"/>
              <a:gd name="connsiteX2" fmla="*/ 313804 w 313804"/>
              <a:gd name="connsiteY2" fmla="*/ 792088 h 792088"/>
              <a:gd name="connsiteX3" fmla="*/ 0 w 313804"/>
              <a:gd name="connsiteY3" fmla="*/ 792088 h 792088"/>
              <a:gd name="connsiteX0" fmla="*/ 0 w 318566"/>
              <a:gd name="connsiteY0" fmla="*/ 792088 h 792088"/>
              <a:gd name="connsiteX1" fmla="*/ 0 w 318566"/>
              <a:gd name="connsiteY1" fmla="*/ 0 h 792088"/>
              <a:gd name="connsiteX2" fmla="*/ 318566 w 318566"/>
              <a:gd name="connsiteY2" fmla="*/ 789707 h 792088"/>
              <a:gd name="connsiteX3" fmla="*/ 0 w 318566"/>
              <a:gd name="connsiteY3" fmla="*/ 792088 h 792088"/>
              <a:gd name="connsiteX0" fmla="*/ 0 w 318566"/>
              <a:gd name="connsiteY0" fmla="*/ 787325 h 789707"/>
              <a:gd name="connsiteX1" fmla="*/ 0 w 318566"/>
              <a:gd name="connsiteY1" fmla="*/ 0 h 789707"/>
              <a:gd name="connsiteX2" fmla="*/ 318566 w 318566"/>
              <a:gd name="connsiteY2" fmla="*/ 789707 h 789707"/>
              <a:gd name="connsiteX3" fmla="*/ 0 w 318566"/>
              <a:gd name="connsiteY3" fmla="*/ 787325 h 789707"/>
              <a:gd name="connsiteX0" fmla="*/ 0 w 604316"/>
              <a:gd name="connsiteY0" fmla="*/ 787325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787325 h 1599332"/>
              <a:gd name="connsiteX0" fmla="*/ 0 w 604316"/>
              <a:gd name="connsiteY0" fmla="*/ 1596950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1596950 h 1599332"/>
              <a:gd name="connsiteX0" fmla="*/ 0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0 w 613841"/>
              <a:gd name="connsiteY3" fmla="*/ 1596950 h 1596950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0 w 611460"/>
              <a:gd name="connsiteY0" fmla="*/ 1589806 h 1589806"/>
              <a:gd name="connsiteX1" fmla="*/ 0 w 611460"/>
              <a:gd name="connsiteY1" fmla="*/ 0 h 1589806"/>
              <a:gd name="connsiteX2" fmla="*/ 611460 w 611460"/>
              <a:gd name="connsiteY2" fmla="*/ 1585045 h 1589806"/>
              <a:gd name="connsiteX3" fmla="*/ 0 w 611460"/>
              <a:gd name="connsiteY3" fmla="*/ 1589806 h 1589806"/>
              <a:gd name="connsiteX0" fmla="*/ 0 w 613841"/>
              <a:gd name="connsiteY0" fmla="*/ 1589806 h 1589806"/>
              <a:gd name="connsiteX1" fmla="*/ 0 w 613841"/>
              <a:gd name="connsiteY1" fmla="*/ 0 h 1589806"/>
              <a:gd name="connsiteX2" fmla="*/ 613841 w 613841"/>
              <a:gd name="connsiteY2" fmla="*/ 1587426 h 1589806"/>
              <a:gd name="connsiteX3" fmla="*/ 0 w 613841"/>
              <a:gd name="connsiteY3" fmla="*/ 1589806 h 1589806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2381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2381 w 613841"/>
              <a:gd name="connsiteY3" fmla="*/ 1596950 h 1596950"/>
              <a:gd name="connsiteX0" fmla="*/ 105 w 616327"/>
              <a:gd name="connsiteY0" fmla="*/ 1596950 h 1596950"/>
              <a:gd name="connsiteX1" fmla="*/ 2486 w 616327"/>
              <a:gd name="connsiteY1" fmla="*/ 0 h 1596950"/>
              <a:gd name="connsiteX2" fmla="*/ 616327 w 616327"/>
              <a:gd name="connsiteY2" fmla="*/ 1594570 h 1596950"/>
              <a:gd name="connsiteX3" fmla="*/ 105 w 616327"/>
              <a:gd name="connsiteY3" fmla="*/ 1596950 h 1596950"/>
              <a:gd name="connsiteX0" fmla="*/ 105 w 609303"/>
              <a:gd name="connsiteY0" fmla="*/ 1596950 h 1596952"/>
              <a:gd name="connsiteX1" fmla="*/ 2486 w 609303"/>
              <a:gd name="connsiteY1" fmla="*/ 0 h 1596952"/>
              <a:gd name="connsiteX2" fmla="*/ 609303 w 609303"/>
              <a:gd name="connsiteY2" fmla="*/ 1596952 h 1596952"/>
              <a:gd name="connsiteX3" fmla="*/ 105 w 609303"/>
              <a:gd name="connsiteY3" fmla="*/ 1596950 h 1596952"/>
              <a:gd name="connsiteX0" fmla="*/ 2302 w 611500"/>
              <a:gd name="connsiteY0" fmla="*/ 1596950 h 1596952"/>
              <a:gd name="connsiteX1" fmla="*/ 0 w 611500"/>
              <a:gd name="connsiteY1" fmla="*/ 0 h 1596952"/>
              <a:gd name="connsiteX2" fmla="*/ 611500 w 611500"/>
              <a:gd name="connsiteY2" fmla="*/ 1596952 h 1596952"/>
              <a:gd name="connsiteX3" fmla="*/ 2302 w 611500"/>
              <a:gd name="connsiteY3" fmla="*/ 1596950 h 15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0" h="1596952">
                <a:moveTo>
                  <a:pt x="2302" y="1596950"/>
                </a:moveTo>
                <a:cubicBezTo>
                  <a:pt x="1508" y="1064633"/>
                  <a:pt x="794" y="532317"/>
                  <a:pt x="0" y="0"/>
                </a:cubicBezTo>
                <a:lnTo>
                  <a:pt x="611500" y="1596952"/>
                </a:lnTo>
                <a:lnTo>
                  <a:pt x="2302" y="15969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957786" y="3417579"/>
            <a:ext cx="1094521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r>
              <a:rPr lang="pl-PL" sz="6500" b="1" dirty="0" smtClean="0">
                <a:solidFill>
                  <a:srgbClr val="FFFFFF"/>
                </a:solidFill>
              </a:rPr>
              <a:t>Dziękuję za uwagę</a:t>
            </a:r>
            <a:endParaRPr lang="pl-PL" sz="65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50" y="8682125"/>
            <a:ext cx="2560326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53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1" cy="9722243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40" y="51102"/>
              <a:ext cx="2923679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2"/>
              <a:ext cx="13004802" cy="810092"/>
              <a:chOff x="-1" y="8963252"/>
              <a:chExt cx="13004802" cy="810092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2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051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7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051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42" y="9233442"/>
            <a:ext cx="128016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496466"/>
          </a:xfrm>
          <a:prstGeom prst="rect">
            <a:avLst/>
          </a:prstGeom>
        </p:spPr>
        <p:txBody>
          <a:bodyPr lIns="91415" tIns="45708" rIns="91415" bIns="45708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1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829286" y="84002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algn="l" defTabSz="584051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051" rtl="0" latinLnBrk="1" hangingPunct="0"/>
              <a:t>‹#›</a:t>
            </a:fld>
            <a:endParaRPr lang="pl-PL" sz="1800" b="1" dirty="0">
              <a:solidFill>
                <a:srgbClr val="FFFFFF"/>
              </a:solidFill>
            </a:endParaRPr>
          </a:p>
        </p:txBody>
      </p:sp>
      <p:sp>
        <p:nvSpPr>
          <p:cNvPr id="14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2"/>
            <a:ext cx="11521280" cy="1080121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773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159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7545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1932" indent="-444386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</a:t>
            </a:r>
            <a:br>
              <a:rPr lang="pl-PL" dirty="0" smtClean="0"/>
            </a:b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385897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podtytu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/>
          <p:cNvGrpSpPr/>
          <p:nvPr userDrawn="1"/>
        </p:nvGrpSpPr>
        <p:grpSpPr>
          <a:xfrm>
            <a:off x="-12998" y="7678476"/>
            <a:ext cx="13017798" cy="2090536"/>
            <a:chOff x="-12998" y="7678476"/>
            <a:chExt cx="13017798" cy="2090536"/>
          </a:xfrm>
        </p:grpSpPr>
        <p:sp>
          <p:nvSpPr>
            <p:cNvPr id="19" name="Trapez 3"/>
            <p:cNvSpPr/>
            <p:nvPr/>
          </p:nvSpPr>
          <p:spPr>
            <a:xfrm>
              <a:off x="-12998" y="7678476"/>
              <a:ext cx="13017797" cy="2090536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178527"/>
              <a:ext cx="13004800" cy="15904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171381"/>
              <a:ext cx="621929" cy="1596952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0000" y="6315869"/>
            <a:ext cx="5567016" cy="8651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Imię i nazwisko prelegenta </a:t>
            </a:r>
          </a:p>
          <a:p>
            <a:pPr lvl="0"/>
            <a:r>
              <a:rPr lang="pl-PL" dirty="0" smtClean="0"/>
              <a:t>Stanowisko</a:t>
            </a: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7" y="8682125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6483944" y="4732784"/>
            <a:ext cx="5563072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777600" y="844352"/>
            <a:ext cx="5148736" cy="50405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466184" y="789485"/>
            <a:ext cx="5580832" cy="2952328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sz="quarter" idx="14" hasCustomPrompt="1"/>
          </p:nvPr>
        </p:nvSpPr>
        <p:spPr>
          <a:xfrm>
            <a:off x="957784" y="8693224"/>
            <a:ext cx="8208912" cy="4325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1565919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podtytuł z grafiką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7" y="8682125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/>
          <p:cNvGrpSpPr/>
          <p:nvPr userDrawn="1"/>
        </p:nvGrpSpPr>
        <p:grpSpPr>
          <a:xfrm>
            <a:off x="-12998" y="0"/>
            <a:ext cx="13017798" cy="9769012"/>
            <a:chOff x="-12998" y="0"/>
            <a:chExt cx="13017798" cy="9769012"/>
          </a:xfrm>
        </p:grpSpPr>
        <p:sp>
          <p:nvSpPr>
            <p:cNvPr id="19" name="Trapez 3"/>
            <p:cNvSpPr/>
            <p:nvPr/>
          </p:nvSpPr>
          <p:spPr>
            <a:xfrm>
              <a:off x="-12998" y="7678476"/>
              <a:ext cx="13017797" cy="2090536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0" y="8178527"/>
              <a:ext cx="13004800" cy="1590485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171381"/>
              <a:ext cx="621929" cy="1596952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6" name="Prostokąt 5"/>
            <p:cNvSpPr/>
            <p:nvPr userDrawn="1"/>
          </p:nvSpPr>
          <p:spPr>
            <a:xfrm>
              <a:off x="6495900" y="0"/>
              <a:ext cx="6508899" cy="767847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29" name="Symbol zastępczy tekstu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42248" y="268289"/>
            <a:ext cx="5329238" cy="50405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000" y="8683200"/>
            <a:ext cx="25606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ymbol zastępczy tekstu 2"/>
          <p:cNvSpPr>
            <a:spLocks noGrp="1"/>
          </p:cNvSpPr>
          <p:nvPr>
            <p:ph type="body" sz="quarter" idx="15" hasCustomPrompt="1"/>
          </p:nvPr>
        </p:nvSpPr>
        <p:spPr>
          <a:xfrm>
            <a:off x="7056064" y="6586760"/>
            <a:ext cx="5567016" cy="865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Imię i nazwisko prelegenta </a:t>
            </a:r>
            <a:br>
              <a:rPr lang="pl-PL" dirty="0" smtClean="0"/>
            </a:br>
            <a:r>
              <a:rPr lang="pl-PL" dirty="0" smtClean="0"/>
              <a:t>Stanowisko</a:t>
            </a:r>
          </a:p>
        </p:txBody>
      </p:sp>
      <p:sp>
        <p:nvSpPr>
          <p:cNvPr id="22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7060008" y="5003675"/>
            <a:ext cx="5563072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4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3" name="Shape 35"/>
          <p:cNvSpPr/>
          <p:nvPr userDrawn="1"/>
        </p:nvSpPr>
        <p:spPr>
          <a:xfrm>
            <a:off x="7192764" y="4423220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5" name="Tytuł 1"/>
          <p:cNvSpPr>
            <a:spLocks noGrp="1"/>
          </p:cNvSpPr>
          <p:nvPr>
            <p:ph type="title" hasCustomPrompt="1"/>
          </p:nvPr>
        </p:nvSpPr>
        <p:spPr>
          <a:xfrm>
            <a:off x="7042248" y="1060376"/>
            <a:ext cx="5580832" cy="2952328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  <p:sp>
        <p:nvSpPr>
          <p:cNvPr id="26" name="Symbol zastępczy tekstu 2"/>
          <p:cNvSpPr>
            <a:spLocks noGrp="1"/>
          </p:cNvSpPr>
          <p:nvPr>
            <p:ph type="body" sz="quarter" idx="14" hasCustomPrompt="1"/>
          </p:nvPr>
        </p:nvSpPr>
        <p:spPr>
          <a:xfrm>
            <a:off x="957784" y="8693224"/>
            <a:ext cx="8208912" cy="4325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1922138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1" y="1270009"/>
            <a:ext cx="11099800" cy="7213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Treść - poziom 1</a:t>
            </a:r>
          </a:p>
          <a:p>
            <a:pPr lvl="1">
              <a:defRPr sz="1800"/>
            </a:pPr>
            <a:r>
              <a:rPr sz="3600"/>
              <a:t>Treść - poziom 2</a:t>
            </a:r>
          </a:p>
          <a:p>
            <a:pPr lvl="2">
              <a:defRPr sz="1800"/>
            </a:pPr>
            <a:r>
              <a:rPr sz="3600"/>
              <a:t>Treść - poziom 3</a:t>
            </a:r>
          </a:p>
          <a:p>
            <a:pPr lvl="3">
              <a:defRPr sz="1800"/>
            </a:pPr>
            <a:r>
              <a:rPr sz="3600"/>
              <a:t>Treść - poziom 4</a:t>
            </a:r>
          </a:p>
          <a:p>
            <a:pPr lvl="4">
              <a:defRPr sz="1800"/>
            </a:pPr>
            <a:r>
              <a:rPr sz="3600"/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77600" y="6187802"/>
            <a:ext cx="11413432" cy="865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Dodatkowy tekst</a:t>
            </a: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12998" y="7678476"/>
            <a:ext cx="13017798" cy="2090536"/>
            <a:chOff x="-12998" y="7678476"/>
            <a:chExt cx="13017798" cy="2090536"/>
          </a:xfrm>
        </p:grpSpPr>
        <p:sp>
          <p:nvSpPr>
            <p:cNvPr id="19" name="Trapez 3"/>
            <p:cNvSpPr/>
            <p:nvPr/>
          </p:nvSpPr>
          <p:spPr>
            <a:xfrm>
              <a:off x="-12998" y="7678476"/>
              <a:ext cx="13017797" cy="2090536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178527"/>
              <a:ext cx="13004800" cy="15904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171381"/>
              <a:ext cx="621929" cy="1596952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pic>
          <p:nvPicPr>
            <p:cNvPr id="1026" name="Picture 2" descr="D:\Moje obrazy\logo zus\logoZUSnoweRozwiniecie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747" y="8682125"/>
              <a:ext cx="2560325" cy="57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Symbol zastępczy tekstu 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77600" y="4565526"/>
            <a:ext cx="11413432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4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 sekcji</a:t>
            </a:r>
          </a:p>
        </p:txBody>
      </p:sp>
      <p:sp>
        <p:nvSpPr>
          <p:cNvPr id="25" name="Symbol zastępczy tekstu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77600" y="1189534"/>
            <a:ext cx="11413432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Tu proszę wpisać tytuł sekcji tytuł sekcji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885776" y="3796481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14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784" y="8693224"/>
            <a:ext cx="8208912" cy="4325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3188145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grafika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200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777600" y="3364632"/>
            <a:ext cx="5508776" cy="49685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1760" y="2212504"/>
            <a:ext cx="11521280" cy="864096"/>
          </a:xfrm>
          <a:prstGeom prst="rect">
            <a:avLst/>
          </a:prstGeom>
        </p:spPr>
        <p:txBody>
          <a:bodyPr/>
          <a:lstStyle>
            <a:lvl1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5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slajdów”.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3817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9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2"/>
            <a:ext cx="11521280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2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829279" y="1780456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6789738" y="3364632"/>
            <a:ext cx="5473302" cy="49685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" name="pole tekstowe 1"/>
          <p:cNvSpPr txBox="1"/>
          <p:nvPr userDrawn="1"/>
        </p:nvSpPr>
        <p:spPr>
          <a:xfrm>
            <a:off x="829279" y="83994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200" rtl="0" latinLnBrk="1" hangingPunct="0"/>
              <a:t>‹#›</a:t>
            </a:fld>
            <a:endParaRPr lang="pl-P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05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200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2" y="4588768"/>
            <a:ext cx="5508776" cy="37444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2" y="2716560"/>
            <a:ext cx="5472608" cy="1656184"/>
          </a:xfrm>
          <a:prstGeom prst="rect">
            <a:avLst/>
          </a:prstGeom>
        </p:spPr>
        <p:txBody>
          <a:bodyPr/>
          <a:lstStyle>
            <a:lvl1pPr marL="0" marR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5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3817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9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2" y="916359"/>
            <a:ext cx="5472608" cy="12961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2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</a:t>
            </a:r>
            <a:br>
              <a:rPr lang="pl-PL" dirty="0" smtClean="0"/>
            </a:br>
            <a:r>
              <a:rPr lang="pl-PL" dirty="0" smtClean="0"/>
              <a:t>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6" y="2356520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0" y="916360"/>
            <a:ext cx="5473302" cy="74168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829279" y="83994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200" rtl="0" latinLnBrk="1" hangingPunct="0"/>
              <a:t>‹#›</a:t>
            </a:fld>
            <a:endParaRPr lang="pl-P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15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dłuż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200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2" y="4804792"/>
            <a:ext cx="5508776" cy="35283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2" y="2932584"/>
            <a:ext cx="5472608" cy="1656184"/>
          </a:xfrm>
          <a:prstGeom prst="rect">
            <a:avLst/>
          </a:prstGeom>
        </p:spPr>
        <p:txBody>
          <a:bodyPr/>
          <a:lstStyle>
            <a:lvl1pPr marL="0" marR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5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3817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9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2" y="916359"/>
            <a:ext cx="5472608" cy="15121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</a:t>
            </a:r>
            <a:br>
              <a:rPr lang="pl-PL" dirty="0" smtClean="0"/>
            </a:br>
            <a:r>
              <a:rPr lang="pl-PL" dirty="0" smtClean="0"/>
              <a:t>slajdu dłuższy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6" y="2572544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0" y="916360"/>
            <a:ext cx="5473302" cy="74168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829279" y="83994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200" rtl="0" latinLnBrk="1" hangingPunct="0"/>
              <a:t>‹#›</a:t>
            </a:fld>
            <a:endParaRPr lang="pl-PL" sz="1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93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200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3817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lang="pl-PL" sz="2000" dirty="0">
                <a:cs typeface="Arial" panose="020B0604020202020204" pitchFamily="34" charset="0"/>
              </a:defRPr>
            </a:lvl1pPr>
          </a:lstStyle>
          <a:p>
            <a:pPr fontAlgn="auto">
              <a:defRPr/>
            </a:pPr>
            <a:r>
              <a:rPr lang="pl-PL" sz="1800" dirty="0" smtClean="0">
                <a:latin typeface="+mj-lt"/>
                <a:cs typeface="Arial" panose="020B0604020202020204" pitchFamily="34" charset="0"/>
              </a:rPr>
              <a:t>Prewencja rentowa i wypadkowa w ZUS</a:t>
            </a:r>
            <a:endParaRPr lang="pl-PL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829279" y="83995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200" rtl="0" latinLnBrk="1" hangingPunct="0"/>
              <a:t>‹#›</a:t>
            </a:fld>
            <a:endParaRPr lang="pl-PL" sz="1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48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 3"/>
          <p:cNvSpPr/>
          <p:nvPr/>
        </p:nvSpPr>
        <p:spPr>
          <a:xfrm>
            <a:off x="-12998" y="7678476"/>
            <a:ext cx="13017797" cy="2090536"/>
          </a:xfrm>
          <a:custGeom>
            <a:avLst/>
            <a:gdLst>
              <a:gd name="connsiteX0" fmla="*/ 0 w 12651729"/>
              <a:gd name="connsiteY0" fmla="*/ 1132384 h 1132384"/>
              <a:gd name="connsiteX1" fmla="*/ 448503 w 12651729"/>
              <a:gd name="connsiteY1" fmla="*/ 0 h 1132384"/>
              <a:gd name="connsiteX2" fmla="*/ 12203226 w 12651729"/>
              <a:gd name="connsiteY2" fmla="*/ 0 h 1132384"/>
              <a:gd name="connsiteX3" fmla="*/ 12651729 w 12651729"/>
              <a:gd name="connsiteY3" fmla="*/ 1132384 h 1132384"/>
              <a:gd name="connsiteX4" fmla="*/ 0 w 12651729"/>
              <a:gd name="connsiteY4" fmla="*/ 1132384 h 1132384"/>
              <a:gd name="connsiteX0" fmla="*/ 0 w 12651729"/>
              <a:gd name="connsiteY0" fmla="*/ 1160959 h 1160959"/>
              <a:gd name="connsiteX1" fmla="*/ 448503 w 12651729"/>
              <a:gd name="connsiteY1" fmla="*/ 28575 h 1160959"/>
              <a:gd name="connsiteX2" fmla="*/ 12622326 w 12651729"/>
              <a:gd name="connsiteY2" fmla="*/ 0 h 1160959"/>
              <a:gd name="connsiteX3" fmla="*/ 12651729 w 12651729"/>
              <a:gd name="connsiteY3" fmla="*/ 1160959 h 1160959"/>
              <a:gd name="connsiteX4" fmla="*/ 0 w 12651729"/>
              <a:gd name="connsiteY4" fmla="*/ 1160959 h 1160959"/>
              <a:gd name="connsiteX0" fmla="*/ 0 w 12654076"/>
              <a:gd name="connsiteY0" fmla="*/ 1167309 h 1167309"/>
              <a:gd name="connsiteX1" fmla="*/ 448503 w 12654076"/>
              <a:gd name="connsiteY1" fmla="*/ 34925 h 1167309"/>
              <a:gd name="connsiteX2" fmla="*/ 12654076 w 12654076"/>
              <a:gd name="connsiteY2" fmla="*/ 0 h 1167309"/>
              <a:gd name="connsiteX3" fmla="*/ 12651729 w 12654076"/>
              <a:gd name="connsiteY3" fmla="*/ 1167309 h 1167309"/>
              <a:gd name="connsiteX4" fmla="*/ 0 w 12654076"/>
              <a:gd name="connsiteY4" fmla="*/ 1167309 h 1167309"/>
              <a:gd name="connsiteX0" fmla="*/ 0 w 12660426"/>
              <a:gd name="connsiteY0" fmla="*/ 1148259 h 1148259"/>
              <a:gd name="connsiteX1" fmla="*/ 448503 w 12660426"/>
              <a:gd name="connsiteY1" fmla="*/ 15875 h 1148259"/>
              <a:gd name="connsiteX2" fmla="*/ 12660426 w 12660426"/>
              <a:gd name="connsiteY2" fmla="*/ 0 h 1148259"/>
              <a:gd name="connsiteX3" fmla="*/ 12651729 w 12660426"/>
              <a:gd name="connsiteY3" fmla="*/ 1148259 h 1148259"/>
              <a:gd name="connsiteX4" fmla="*/ 0 w 12660426"/>
              <a:gd name="connsiteY4" fmla="*/ 1148259 h 1148259"/>
              <a:gd name="connsiteX0" fmla="*/ 0 w 12670336"/>
              <a:gd name="connsiteY0" fmla="*/ 1148259 h 1148259"/>
              <a:gd name="connsiteX1" fmla="*/ 448503 w 12670336"/>
              <a:gd name="connsiteY1" fmla="*/ 15875 h 1148259"/>
              <a:gd name="connsiteX2" fmla="*/ 12660426 w 12670336"/>
              <a:gd name="connsiteY2" fmla="*/ 0 h 1148259"/>
              <a:gd name="connsiteX3" fmla="*/ 12670298 w 12670336"/>
              <a:gd name="connsiteY3" fmla="*/ 1148259 h 1148259"/>
              <a:gd name="connsiteX4" fmla="*/ 0 w 12670336"/>
              <a:gd name="connsiteY4" fmla="*/ 1148259 h 1148259"/>
              <a:gd name="connsiteX0" fmla="*/ 0 w 12672031"/>
              <a:gd name="connsiteY0" fmla="*/ 1143497 h 1143497"/>
              <a:gd name="connsiteX1" fmla="*/ 448503 w 12672031"/>
              <a:gd name="connsiteY1" fmla="*/ 11113 h 1143497"/>
              <a:gd name="connsiteX2" fmla="*/ 12672031 w 12672031"/>
              <a:gd name="connsiteY2" fmla="*/ 0 h 1143497"/>
              <a:gd name="connsiteX3" fmla="*/ 12670298 w 12672031"/>
              <a:gd name="connsiteY3" fmla="*/ 1143497 h 1143497"/>
              <a:gd name="connsiteX4" fmla="*/ 0 w 12672031"/>
              <a:gd name="connsiteY4" fmla="*/ 1143497 h 1143497"/>
              <a:gd name="connsiteX0" fmla="*/ 0 w 12670360"/>
              <a:gd name="connsiteY0" fmla="*/ 1143497 h 1143497"/>
              <a:gd name="connsiteX1" fmla="*/ 448503 w 12670360"/>
              <a:gd name="connsiteY1" fmla="*/ 11113 h 1143497"/>
              <a:gd name="connsiteX2" fmla="*/ 12665068 w 12670360"/>
              <a:gd name="connsiteY2" fmla="*/ 0 h 1143497"/>
              <a:gd name="connsiteX3" fmla="*/ 12670298 w 12670360"/>
              <a:gd name="connsiteY3" fmla="*/ 1143497 h 1143497"/>
              <a:gd name="connsiteX4" fmla="*/ 0 w 12670360"/>
              <a:gd name="connsiteY4" fmla="*/ 1143497 h 1143497"/>
              <a:gd name="connsiteX0" fmla="*/ 0 w 12672030"/>
              <a:gd name="connsiteY0" fmla="*/ 1145878 h 1145878"/>
              <a:gd name="connsiteX1" fmla="*/ 448503 w 12672030"/>
              <a:gd name="connsiteY1" fmla="*/ 13494 h 1145878"/>
              <a:gd name="connsiteX2" fmla="*/ 12672030 w 12672030"/>
              <a:gd name="connsiteY2" fmla="*/ 0 h 1145878"/>
              <a:gd name="connsiteX3" fmla="*/ 12670298 w 12672030"/>
              <a:gd name="connsiteY3" fmla="*/ 1145878 h 1145878"/>
              <a:gd name="connsiteX4" fmla="*/ 0 w 12672030"/>
              <a:gd name="connsiteY4" fmla="*/ 1145878 h 1145878"/>
              <a:gd name="connsiteX0" fmla="*/ 0 w 12670360"/>
              <a:gd name="connsiteY0" fmla="*/ 1145878 h 1145878"/>
              <a:gd name="connsiteX1" fmla="*/ 448503 w 12670360"/>
              <a:gd name="connsiteY1" fmla="*/ 13494 h 1145878"/>
              <a:gd name="connsiteX2" fmla="*/ 12665067 w 12670360"/>
              <a:gd name="connsiteY2" fmla="*/ 0 h 1145878"/>
              <a:gd name="connsiteX3" fmla="*/ 12670298 w 12670360"/>
              <a:gd name="connsiteY3" fmla="*/ 1145878 h 1145878"/>
              <a:gd name="connsiteX4" fmla="*/ 0 w 12670360"/>
              <a:gd name="connsiteY4" fmla="*/ 1145878 h 1145878"/>
              <a:gd name="connsiteX0" fmla="*/ 0 w 12674351"/>
              <a:gd name="connsiteY0" fmla="*/ 1145878 h 1145878"/>
              <a:gd name="connsiteX1" fmla="*/ 448503 w 12674351"/>
              <a:gd name="connsiteY1" fmla="*/ 13494 h 1145878"/>
              <a:gd name="connsiteX2" fmla="*/ 12674351 w 12674351"/>
              <a:gd name="connsiteY2" fmla="*/ 0 h 1145878"/>
              <a:gd name="connsiteX3" fmla="*/ 12670298 w 12674351"/>
              <a:gd name="connsiteY3" fmla="*/ 1145878 h 1145878"/>
              <a:gd name="connsiteX4" fmla="*/ 0 w 12674351"/>
              <a:gd name="connsiteY4" fmla="*/ 1145878 h 1145878"/>
              <a:gd name="connsiteX0" fmla="*/ 0 w 12670390"/>
              <a:gd name="connsiteY0" fmla="*/ 1145878 h 1145878"/>
              <a:gd name="connsiteX1" fmla="*/ 448503 w 12670390"/>
              <a:gd name="connsiteY1" fmla="*/ 13494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70390"/>
              <a:gd name="connsiteY0" fmla="*/ 1145878 h 1145878"/>
              <a:gd name="connsiteX1" fmla="*/ 436898 w 12670390"/>
              <a:gd name="connsiteY1" fmla="*/ 1588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81995"/>
              <a:gd name="connsiteY0" fmla="*/ 1148260 h 1148260"/>
              <a:gd name="connsiteX1" fmla="*/ 448503 w 12681995"/>
              <a:gd name="connsiteY1" fmla="*/ 1588 h 1148260"/>
              <a:gd name="connsiteX2" fmla="*/ 12678992 w 12681995"/>
              <a:gd name="connsiteY2" fmla="*/ 0 h 1148260"/>
              <a:gd name="connsiteX3" fmla="*/ 12681903 w 12681995"/>
              <a:gd name="connsiteY3" fmla="*/ 1145878 h 1148260"/>
              <a:gd name="connsiteX4" fmla="*/ 0 w 12681995"/>
              <a:gd name="connsiteY4" fmla="*/ 1148260 h 1148260"/>
              <a:gd name="connsiteX0" fmla="*/ 0 w 13153589"/>
              <a:gd name="connsiteY0" fmla="*/ 1143022 h 1145878"/>
              <a:gd name="connsiteX1" fmla="*/ 920097 w 13153589"/>
              <a:gd name="connsiteY1" fmla="*/ 1588 h 1145878"/>
              <a:gd name="connsiteX2" fmla="*/ 13150586 w 13153589"/>
              <a:gd name="connsiteY2" fmla="*/ 0 h 1145878"/>
              <a:gd name="connsiteX3" fmla="*/ 13153497 w 13153589"/>
              <a:gd name="connsiteY3" fmla="*/ 1145878 h 1145878"/>
              <a:gd name="connsiteX4" fmla="*/ 0 w 13153589"/>
              <a:gd name="connsiteY4" fmla="*/ 1143022 h 1145878"/>
              <a:gd name="connsiteX0" fmla="*/ 0 w 13153589"/>
              <a:gd name="connsiteY0" fmla="*/ 1146671 h 1149527"/>
              <a:gd name="connsiteX1" fmla="*/ 833477 w 13153589"/>
              <a:gd name="connsiteY1" fmla="*/ 0 h 1149527"/>
              <a:gd name="connsiteX2" fmla="*/ 13150586 w 13153589"/>
              <a:gd name="connsiteY2" fmla="*/ 3649 h 1149527"/>
              <a:gd name="connsiteX3" fmla="*/ 13153497 w 13153589"/>
              <a:gd name="connsiteY3" fmla="*/ 1149527 h 1149527"/>
              <a:gd name="connsiteX4" fmla="*/ 0 w 13153589"/>
              <a:gd name="connsiteY4" fmla="*/ 1146671 h 11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3589" h="1149527">
                <a:moveTo>
                  <a:pt x="0" y="1146671"/>
                </a:moveTo>
                <a:lnTo>
                  <a:pt x="833477" y="0"/>
                </a:lnTo>
                <a:lnTo>
                  <a:pt x="13150586" y="3649"/>
                </a:lnTo>
                <a:cubicBezTo>
                  <a:pt x="13149804" y="392752"/>
                  <a:pt x="13154279" y="760424"/>
                  <a:pt x="13153497" y="1149527"/>
                </a:cubicBezTo>
                <a:lnTo>
                  <a:pt x="0" y="1146671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0" y="8178527"/>
            <a:ext cx="13004800" cy="159048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Trójkąt prostokątny 14"/>
          <p:cNvSpPr/>
          <p:nvPr/>
        </p:nvSpPr>
        <p:spPr>
          <a:xfrm flipV="1">
            <a:off x="-2756" y="8171381"/>
            <a:ext cx="621929" cy="1596952"/>
          </a:xfrm>
          <a:custGeom>
            <a:avLst/>
            <a:gdLst>
              <a:gd name="connsiteX0" fmla="*/ 0 w 525736"/>
              <a:gd name="connsiteY0" fmla="*/ 792088 h 792088"/>
              <a:gd name="connsiteX1" fmla="*/ 0 w 525736"/>
              <a:gd name="connsiteY1" fmla="*/ 0 h 792088"/>
              <a:gd name="connsiteX2" fmla="*/ 525736 w 525736"/>
              <a:gd name="connsiteY2" fmla="*/ 792088 h 792088"/>
              <a:gd name="connsiteX3" fmla="*/ 0 w 525736"/>
              <a:gd name="connsiteY3" fmla="*/ 792088 h 792088"/>
              <a:gd name="connsiteX0" fmla="*/ 0 w 313804"/>
              <a:gd name="connsiteY0" fmla="*/ 792088 h 792088"/>
              <a:gd name="connsiteX1" fmla="*/ 0 w 313804"/>
              <a:gd name="connsiteY1" fmla="*/ 0 h 792088"/>
              <a:gd name="connsiteX2" fmla="*/ 313804 w 313804"/>
              <a:gd name="connsiteY2" fmla="*/ 792088 h 792088"/>
              <a:gd name="connsiteX3" fmla="*/ 0 w 313804"/>
              <a:gd name="connsiteY3" fmla="*/ 792088 h 792088"/>
              <a:gd name="connsiteX0" fmla="*/ 0 w 318566"/>
              <a:gd name="connsiteY0" fmla="*/ 792088 h 792088"/>
              <a:gd name="connsiteX1" fmla="*/ 0 w 318566"/>
              <a:gd name="connsiteY1" fmla="*/ 0 h 792088"/>
              <a:gd name="connsiteX2" fmla="*/ 318566 w 318566"/>
              <a:gd name="connsiteY2" fmla="*/ 789707 h 792088"/>
              <a:gd name="connsiteX3" fmla="*/ 0 w 318566"/>
              <a:gd name="connsiteY3" fmla="*/ 792088 h 792088"/>
              <a:gd name="connsiteX0" fmla="*/ 0 w 318566"/>
              <a:gd name="connsiteY0" fmla="*/ 787325 h 789707"/>
              <a:gd name="connsiteX1" fmla="*/ 0 w 318566"/>
              <a:gd name="connsiteY1" fmla="*/ 0 h 789707"/>
              <a:gd name="connsiteX2" fmla="*/ 318566 w 318566"/>
              <a:gd name="connsiteY2" fmla="*/ 789707 h 789707"/>
              <a:gd name="connsiteX3" fmla="*/ 0 w 318566"/>
              <a:gd name="connsiteY3" fmla="*/ 787325 h 789707"/>
              <a:gd name="connsiteX0" fmla="*/ 0 w 604316"/>
              <a:gd name="connsiteY0" fmla="*/ 787325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787325 h 1599332"/>
              <a:gd name="connsiteX0" fmla="*/ 0 w 604316"/>
              <a:gd name="connsiteY0" fmla="*/ 1596950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1596950 h 1599332"/>
              <a:gd name="connsiteX0" fmla="*/ 0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0 w 613841"/>
              <a:gd name="connsiteY3" fmla="*/ 1596950 h 1596950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0 w 611460"/>
              <a:gd name="connsiteY0" fmla="*/ 1589806 h 1589806"/>
              <a:gd name="connsiteX1" fmla="*/ 0 w 611460"/>
              <a:gd name="connsiteY1" fmla="*/ 0 h 1589806"/>
              <a:gd name="connsiteX2" fmla="*/ 611460 w 611460"/>
              <a:gd name="connsiteY2" fmla="*/ 1585045 h 1589806"/>
              <a:gd name="connsiteX3" fmla="*/ 0 w 611460"/>
              <a:gd name="connsiteY3" fmla="*/ 1589806 h 1589806"/>
              <a:gd name="connsiteX0" fmla="*/ 0 w 613841"/>
              <a:gd name="connsiteY0" fmla="*/ 1589806 h 1589806"/>
              <a:gd name="connsiteX1" fmla="*/ 0 w 613841"/>
              <a:gd name="connsiteY1" fmla="*/ 0 h 1589806"/>
              <a:gd name="connsiteX2" fmla="*/ 613841 w 613841"/>
              <a:gd name="connsiteY2" fmla="*/ 1587426 h 1589806"/>
              <a:gd name="connsiteX3" fmla="*/ 0 w 613841"/>
              <a:gd name="connsiteY3" fmla="*/ 1589806 h 1589806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2381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2381 w 613841"/>
              <a:gd name="connsiteY3" fmla="*/ 1596950 h 1596950"/>
              <a:gd name="connsiteX0" fmla="*/ 105 w 616327"/>
              <a:gd name="connsiteY0" fmla="*/ 1596950 h 1596950"/>
              <a:gd name="connsiteX1" fmla="*/ 2486 w 616327"/>
              <a:gd name="connsiteY1" fmla="*/ 0 h 1596950"/>
              <a:gd name="connsiteX2" fmla="*/ 616327 w 616327"/>
              <a:gd name="connsiteY2" fmla="*/ 1594570 h 1596950"/>
              <a:gd name="connsiteX3" fmla="*/ 105 w 616327"/>
              <a:gd name="connsiteY3" fmla="*/ 1596950 h 1596950"/>
              <a:gd name="connsiteX0" fmla="*/ 105 w 609303"/>
              <a:gd name="connsiteY0" fmla="*/ 1596950 h 1596952"/>
              <a:gd name="connsiteX1" fmla="*/ 2486 w 609303"/>
              <a:gd name="connsiteY1" fmla="*/ 0 h 1596952"/>
              <a:gd name="connsiteX2" fmla="*/ 609303 w 609303"/>
              <a:gd name="connsiteY2" fmla="*/ 1596952 h 1596952"/>
              <a:gd name="connsiteX3" fmla="*/ 105 w 609303"/>
              <a:gd name="connsiteY3" fmla="*/ 1596950 h 1596952"/>
              <a:gd name="connsiteX0" fmla="*/ 2302 w 611500"/>
              <a:gd name="connsiteY0" fmla="*/ 1596950 h 1596952"/>
              <a:gd name="connsiteX1" fmla="*/ 0 w 611500"/>
              <a:gd name="connsiteY1" fmla="*/ 0 h 1596952"/>
              <a:gd name="connsiteX2" fmla="*/ 611500 w 611500"/>
              <a:gd name="connsiteY2" fmla="*/ 1596952 h 1596952"/>
              <a:gd name="connsiteX3" fmla="*/ 2302 w 611500"/>
              <a:gd name="connsiteY3" fmla="*/ 1596950 h 15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0" h="1596952">
                <a:moveTo>
                  <a:pt x="2302" y="1596950"/>
                </a:moveTo>
                <a:cubicBezTo>
                  <a:pt x="1508" y="1064633"/>
                  <a:pt x="794" y="532317"/>
                  <a:pt x="0" y="0"/>
                </a:cubicBezTo>
                <a:lnTo>
                  <a:pt x="611500" y="1596952"/>
                </a:lnTo>
                <a:lnTo>
                  <a:pt x="2302" y="15969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957784" y="3417573"/>
            <a:ext cx="1094521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r>
              <a:rPr lang="pl-PL" sz="6600" b="1" dirty="0" smtClean="0">
                <a:solidFill>
                  <a:srgbClr val="FFFFFF"/>
                </a:solidFill>
              </a:rPr>
              <a:t>Dziękuję za uwagę</a:t>
            </a:r>
            <a:endParaRPr lang="pl-PL" sz="66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7" y="8682125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79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200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4964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2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829279" y="83995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200" rtl="0" latinLnBrk="1" hangingPunct="0"/>
              <a:t>‹#›</a:t>
            </a:fld>
            <a:endParaRPr lang="pl-PL" sz="1900" b="1" dirty="0">
              <a:solidFill>
                <a:srgbClr val="FFFFFF"/>
              </a:solidFill>
            </a:endParaRPr>
          </a:p>
        </p:txBody>
      </p:sp>
      <p:sp>
        <p:nvSpPr>
          <p:cNvPr id="14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1"/>
            <a:ext cx="11521280" cy="10801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</a:t>
            </a:r>
            <a:br>
              <a:rPr lang="pl-PL" dirty="0" smtClean="0"/>
            </a:b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069892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podtytu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/>
          <p:cNvGrpSpPr/>
          <p:nvPr userDrawn="1"/>
        </p:nvGrpSpPr>
        <p:grpSpPr>
          <a:xfrm>
            <a:off x="-12998" y="8487772"/>
            <a:ext cx="13017798" cy="721948"/>
            <a:chOff x="-12998" y="8487781"/>
            <a:chExt cx="13017798" cy="721950"/>
          </a:xfrm>
        </p:grpSpPr>
        <p:sp>
          <p:nvSpPr>
            <p:cNvPr id="19" name="Trapez 3"/>
            <p:cNvSpPr/>
            <p:nvPr/>
          </p:nvSpPr>
          <p:spPr>
            <a:xfrm>
              <a:off x="-12998" y="8487781"/>
              <a:ext cx="13017797" cy="471925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737806"/>
              <a:ext cx="13004800" cy="47192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733894"/>
              <a:ext cx="621929" cy="471925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0002" y="6315869"/>
            <a:ext cx="5567016" cy="865187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Imię i nazwisko prelegenta </a:t>
            </a:r>
          </a:p>
          <a:p>
            <a:pPr lvl="0"/>
            <a:r>
              <a:rPr lang="pl-PL" dirty="0" smtClean="0"/>
              <a:t>Stanowisko</a:t>
            </a: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9" y="8682126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6483946" y="4732786"/>
            <a:ext cx="5563072" cy="1080120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marR="0" indent="0" algn="l" defTabSz="5841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777600" y="844354"/>
            <a:ext cx="5148736" cy="504055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466184" y="789486"/>
            <a:ext cx="5580832" cy="2952328"/>
          </a:xfrm>
          <a:prstGeom prst="rect">
            <a:avLst/>
          </a:prstGeom>
        </p:spPr>
        <p:txBody>
          <a:bodyPr lIns="91438" tIns="45720" rIns="91438" bIns="45720"/>
          <a:lstStyle>
            <a:lvl1pPr algn="l">
              <a:spcBef>
                <a:spcPts val="0"/>
              </a:spcBef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sz="quarter" idx="14" hasCustomPrompt="1"/>
          </p:nvPr>
        </p:nvSpPr>
        <p:spPr>
          <a:xfrm>
            <a:off x="957784" y="8693225"/>
            <a:ext cx="8208912" cy="432595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2095661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podtytuł z grafiką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9" y="8682126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/>
          <p:cNvGrpSpPr/>
          <p:nvPr userDrawn="1"/>
        </p:nvGrpSpPr>
        <p:grpSpPr>
          <a:xfrm>
            <a:off x="-12998" y="3603276"/>
            <a:ext cx="13017798" cy="5606455"/>
            <a:chOff x="-12998" y="3603276"/>
            <a:chExt cx="13017798" cy="5606455"/>
          </a:xfrm>
        </p:grpSpPr>
        <p:sp>
          <p:nvSpPr>
            <p:cNvPr id="19" name="Trapez 3"/>
            <p:cNvSpPr/>
            <p:nvPr/>
          </p:nvSpPr>
          <p:spPr>
            <a:xfrm>
              <a:off x="-12998" y="8487781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0" y="8737807"/>
              <a:ext cx="13004800" cy="47192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733895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6" name="Prostokąt 5"/>
            <p:cNvSpPr/>
            <p:nvPr userDrawn="1"/>
          </p:nvSpPr>
          <p:spPr>
            <a:xfrm>
              <a:off x="6495900" y="3603276"/>
              <a:ext cx="6508899" cy="4719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29" name="Symbol zastępczy tekstu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42249" y="268291"/>
            <a:ext cx="5329239" cy="504055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002" y="8683203"/>
            <a:ext cx="25606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ymbol zastępczy tekstu 2"/>
          <p:cNvSpPr>
            <a:spLocks noGrp="1"/>
          </p:cNvSpPr>
          <p:nvPr>
            <p:ph type="body" sz="quarter" idx="15" hasCustomPrompt="1"/>
          </p:nvPr>
        </p:nvSpPr>
        <p:spPr>
          <a:xfrm>
            <a:off x="7056064" y="6586760"/>
            <a:ext cx="5567016" cy="865187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Imię i nazwisko prelegenta </a:t>
            </a:r>
            <a:br>
              <a:rPr lang="pl-PL" dirty="0" smtClean="0"/>
            </a:br>
            <a:r>
              <a:rPr lang="pl-PL" dirty="0" smtClean="0"/>
              <a:t>Stanowisko</a:t>
            </a:r>
          </a:p>
        </p:txBody>
      </p:sp>
      <p:sp>
        <p:nvSpPr>
          <p:cNvPr id="22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7060008" y="5003677"/>
            <a:ext cx="5563072" cy="1080120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marR="0" indent="0" algn="l" defTabSz="5841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4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3" name="Shape 35"/>
          <p:cNvSpPr/>
          <p:nvPr userDrawn="1"/>
        </p:nvSpPr>
        <p:spPr>
          <a:xfrm>
            <a:off x="7192766" y="4423222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defTabSz="584187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5" name="Tytuł 1"/>
          <p:cNvSpPr>
            <a:spLocks noGrp="1"/>
          </p:cNvSpPr>
          <p:nvPr>
            <p:ph type="title" hasCustomPrompt="1"/>
          </p:nvPr>
        </p:nvSpPr>
        <p:spPr>
          <a:xfrm>
            <a:off x="7042248" y="1060378"/>
            <a:ext cx="5580832" cy="2952328"/>
          </a:xfrm>
          <a:prstGeom prst="rect">
            <a:avLst/>
          </a:prstGeom>
        </p:spPr>
        <p:txBody>
          <a:bodyPr lIns="91438" tIns="45720" rIns="91438" bIns="45720"/>
          <a:lstStyle>
            <a:lvl1pPr algn="l">
              <a:spcBef>
                <a:spcPts val="0"/>
              </a:spcBef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  <p:sp>
        <p:nvSpPr>
          <p:cNvPr id="26" name="Symbol zastępczy tekstu 2"/>
          <p:cNvSpPr>
            <a:spLocks noGrp="1"/>
          </p:cNvSpPr>
          <p:nvPr>
            <p:ph type="body" sz="quarter" idx="14" hasCustomPrompt="1"/>
          </p:nvPr>
        </p:nvSpPr>
        <p:spPr>
          <a:xfrm>
            <a:off x="957784" y="8693225"/>
            <a:ext cx="8208912" cy="432595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2233397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77600" y="6187803"/>
            <a:ext cx="11413432" cy="865187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Dodatkowy tekst</a:t>
            </a: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12998" y="8487776"/>
            <a:ext cx="13017798" cy="769808"/>
            <a:chOff x="-12998" y="8487781"/>
            <a:chExt cx="13017798" cy="769808"/>
          </a:xfrm>
        </p:grpSpPr>
        <p:sp>
          <p:nvSpPr>
            <p:cNvPr id="19" name="Trapez 3"/>
            <p:cNvSpPr/>
            <p:nvPr/>
          </p:nvSpPr>
          <p:spPr>
            <a:xfrm>
              <a:off x="-12998" y="8487781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737806"/>
              <a:ext cx="13004800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733894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pic>
          <p:nvPicPr>
            <p:cNvPr id="1026" name="Picture 2" descr="D:\Moje obrazy\logo zus\logoZUSnoweRozwiniecie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747" y="8682125"/>
              <a:ext cx="2560325" cy="57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Symbol zastępczy tekstu 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77600" y="4565526"/>
            <a:ext cx="11413432" cy="1080120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marR="0" indent="0" algn="l" defTabSz="5841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400" b="1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Podtytuł sekcji</a:t>
            </a:r>
          </a:p>
        </p:txBody>
      </p:sp>
      <p:sp>
        <p:nvSpPr>
          <p:cNvPr id="25" name="Symbol zastępczy tekstu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77600" y="1189534"/>
            <a:ext cx="11413432" cy="2016224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6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Tu proszę wpisać tytuł sekcji tytuł sekcji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885777" y="3796481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187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14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784" y="8693225"/>
            <a:ext cx="8208912" cy="432595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2378596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grafika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2" cy="9722242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51102"/>
              <a:ext cx="2923681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1"/>
              <a:ext cx="13004802" cy="810093"/>
              <a:chOff x="-1" y="8963251"/>
              <a:chExt cx="13004802" cy="810093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1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187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9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7" y="9233437"/>
            <a:ext cx="1280159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777600" y="3364632"/>
            <a:ext cx="5508776" cy="4968552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990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982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972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1761" y="2212504"/>
            <a:ext cx="11521281" cy="864096"/>
          </a:xfrm>
          <a:prstGeom prst="rect">
            <a:avLst/>
          </a:prstGeom>
        </p:spPr>
        <p:txBody>
          <a:bodyPr lIns="91438" tIns="45720" rIns="91438" bIns="45720"/>
          <a:lstStyle>
            <a:lvl1pPr marL="0" marR="0" indent="0" defTabSz="5841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6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98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2pPr>
            <a:lvl3pPr marL="133347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3pPr>
            <a:lvl4pPr marL="177796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marL="0" marR="0" lvl="0" indent="0" defTabSz="584187" eaLnBrk="1" fontAlgn="auto" latinLnBrk="0" hangingPunct="1">
              <a:lnSpc>
                <a:spcPct val="100000"/>
              </a:lnSpc>
              <a:spcBef>
                <a:spcPts val="4199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slajdów”.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7"/>
            <a:ext cx="9217024" cy="381719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9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1" y="844352"/>
            <a:ext cx="11521281" cy="864096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2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98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2pPr>
            <a:lvl3pPr marL="133347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3pPr>
            <a:lvl4pPr marL="177796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829280" y="1780458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187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6789738" y="3364632"/>
            <a:ext cx="5473302" cy="4968552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990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982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972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7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" name="pole tekstowe 1"/>
          <p:cNvSpPr txBox="1"/>
          <p:nvPr userDrawn="1"/>
        </p:nvSpPr>
        <p:spPr>
          <a:xfrm>
            <a:off x="829281" y="83994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187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187" rtl="0" latinLnBrk="1" hangingPunct="0"/>
              <a:t>‹#›</a:t>
            </a:fld>
            <a:endParaRPr lang="pl-P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71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krót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2" cy="9722242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51102"/>
              <a:ext cx="2923681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1"/>
              <a:ext cx="13004802" cy="810093"/>
              <a:chOff x="-1" y="8963251"/>
              <a:chExt cx="13004802" cy="810093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1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187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9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7" y="9233437"/>
            <a:ext cx="1280159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2" y="4588771"/>
            <a:ext cx="5508776" cy="3744415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990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982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972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3" y="2716560"/>
            <a:ext cx="5472609" cy="1656184"/>
          </a:xfrm>
          <a:prstGeom prst="rect">
            <a:avLst/>
          </a:prstGeom>
        </p:spPr>
        <p:txBody>
          <a:bodyPr lIns="91438" tIns="45720" rIns="91438" bIns="45720"/>
          <a:lstStyle>
            <a:lvl1pPr marL="0" marR="0" indent="0" defTabSz="584187" eaLnBrk="1" fontAlgn="auto" latinLnBrk="0" hangingPunct="1">
              <a:lnSpc>
                <a:spcPct val="100000"/>
              </a:lnSpc>
              <a:spcBef>
                <a:spcPts val="4199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6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98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2pPr>
            <a:lvl3pPr marL="133347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3pPr>
            <a:lvl4pPr marL="177796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marL="0" marR="0" lvl="0" indent="0" defTabSz="584187" eaLnBrk="1" fontAlgn="auto" latinLnBrk="0" hangingPunct="1">
              <a:lnSpc>
                <a:spcPct val="100000"/>
              </a:lnSpc>
              <a:spcBef>
                <a:spcPts val="4199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7"/>
            <a:ext cx="9217024" cy="381719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9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3" y="916361"/>
            <a:ext cx="5472609" cy="1296145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2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98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2pPr>
            <a:lvl3pPr marL="133347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3pPr>
            <a:lvl4pPr marL="177796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</a:t>
            </a:r>
            <a:br>
              <a:rPr lang="pl-PL" dirty="0" smtClean="0"/>
            </a:br>
            <a:r>
              <a:rPr lang="pl-PL" dirty="0" smtClean="0"/>
              <a:t>krótszy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8" y="2356520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187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0" y="916361"/>
            <a:ext cx="5473302" cy="7416824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990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982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972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7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829281" y="83994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187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187" rtl="0" latinLnBrk="1" hangingPunct="0"/>
              <a:t>‹#›</a:t>
            </a:fld>
            <a:endParaRPr lang="pl-P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57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 - dłuższy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2" cy="9722242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51102"/>
              <a:ext cx="2923681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1"/>
              <a:ext cx="13004802" cy="810093"/>
              <a:chOff x="-1" y="8963251"/>
              <a:chExt cx="13004802" cy="810093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1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187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9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7" y="9233437"/>
            <a:ext cx="1280159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2" y="4804793"/>
            <a:ext cx="5508776" cy="3528391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990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982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972" indent="-43199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3" y="2932584"/>
            <a:ext cx="5472609" cy="1656184"/>
          </a:xfrm>
          <a:prstGeom prst="rect">
            <a:avLst/>
          </a:prstGeom>
        </p:spPr>
        <p:txBody>
          <a:bodyPr lIns="91438" tIns="45720" rIns="91438" bIns="45720"/>
          <a:lstStyle>
            <a:lvl1pPr marL="0" marR="0" indent="0" defTabSz="584187" eaLnBrk="1" fontAlgn="auto" latinLnBrk="0" hangingPunct="1">
              <a:lnSpc>
                <a:spcPct val="100000"/>
              </a:lnSpc>
              <a:spcBef>
                <a:spcPts val="4199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600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98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2pPr>
            <a:lvl3pPr marL="133347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3pPr>
            <a:lvl4pPr marL="177796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marL="0" marR="0" lvl="0" indent="0" defTabSz="584187" eaLnBrk="1" fontAlgn="auto" latinLnBrk="0" hangingPunct="1">
              <a:lnSpc>
                <a:spcPct val="100000"/>
              </a:lnSpc>
              <a:spcBef>
                <a:spcPts val="4199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(ale nie wydłużać) we wzorcu: menu „Widok” &gt; „Wzorzec slajdów”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7"/>
            <a:ext cx="9217024" cy="381719"/>
          </a:xfrm>
          <a:prstGeom prst="rect">
            <a:avLst/>
          </a:prstGeom>
        </p:spPr>
        <p:txBody>
          <a:bodyPr lIns="91438" tIns="45720" rIns="91438" bIns="4572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9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3" y="916359"/>
            <a:ext cx="5472609" cy="1512169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98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2pPr>
            <a:lvl3pPr marL="133347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3pPr>
            <a:lvl4pPr marL="177796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lvl="0"/>
            <a:r>
              <a:rPr lang="pl-PL" dirty="0" smtClean="0"/>
              <a:t>Tytuł </a:t>
            </a:r>
            <a:br>
              <a:rPr lang="pl-PL" dirty="0" smtClean="0"/>
            </a:br>
            <a:r>
              <a:rPr lang="pl-PL" dirty="0" smtClean="0"/>
              <a:t>slajdu dłuższy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8" y="2572544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187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0" y="916361"/>
            <a:ext cx="5473302" cy="7416824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31990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63982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295972" indent="-43199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17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829281" y="83994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187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187" rtl="0" latinLnBrk="1" hangingPunct="0"/>
              <a:t>‹#›</a:t>
            </a:fld>
            <a:endParaRPr lang="pl-PL" sz="1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43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2" cy="9722242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51102"/>
              <a:ext cx="2923681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1"/>
              <a:ext cx="13004802" cy="810093"/>
              <a:chOff x="-1" y="8963251"/>
              <a:chExt cx="13004802" cy="810093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1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187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9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7" y="9233437"/>
            <a:ext cx="1280159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7"/>
            <a:ext cx="9217024" cy="381719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lang="pl-PL" sz="2000" dirty="0">
                <a:cs typeface="Arial" panose="020B0604020202020204" pitchFamily="34" charset="0"/>
              </a:defRPr>
            </a:lvl1pPr>
          </a:lstStyle>
          <a:p>
            <a:pPr fontAlgn="auto">
              <a:defRPr/>
            </a:pPr>
            <a:r>
              <a:rPr lang="pl-PL" sz="1800" dirty="0" smtClean="0">
                <a:latin typeface="+mj-lt"/>
                <a:cs typeface="Arial" panose="020B0604020202020204" pitchFamily="34" charset="0"/>
              </a:rPr>
              <a:t>Prewencja rentowa i wypadkowa w ZUS</a:t>
            </a:r>
            <a:endParaRPr lang="pl-PL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829281" y="83997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187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187" rtl="0" latinLnBrk="1" hangingPunct="0"/>
              <a:t>‹#›</a:t>
            </a:fld>
            <a:endParaRPr lang="pl-PL" sz="1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13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 3"/>
          <p:cNvSpPr/>
          <p:nvPr/>
        </p:nvSpPr>
        <p:spPr>
          <a:xfrm>
            <a:off x="-12995" y="8487782"/>
            <a:ext cx="13017797" cy="471924"/>
          </a:xfrm>
          <a:custGeom>
            <a:avLst/>
            <a:gdLst>
              <a:gd name="connsiteX0" fmla="*/ 0 w 12651729"/>
              <a:gd name="connsiteY0" fmla="*/ 1132384 h 1132384"/>
              <a:gd name="connsiteX1" fmla="*/ 448503 w 12651729"/>
              <a:gd name="connsiteY1" fmla="*/ 0 h 1132384"/>
              <a:gd name="connsiteX2" fmla="*/ 12203226 w 12651729"/>
              <a:gd name="connsiteY2" fmla="*/ 0 h 1132384"/>
              <a:gd name="connsiteX3" fmla="*/ 12651729 w 12651729"/>
              <a:gd name="connsiteY3" fmla="*/ 1132384 h 1132384"/>
              <a:gd name="connsiteX4" fmla="*/ 0 w 12651729"/>
              <a:gd name="connsiteY4" fmla="*/ 1132384 h 1132384"/>
              <a:gd name="connsiteX0" fmla="*/ 0 w 12651729"/>
              <a:gd name="connsiteY0" fmla="*/ 1160959 h 1160959"/>
              <a:gd name="connsiteX1" fmla="*/ 448503 w 12651729"/>
              <a:gd name="connsiteY1" fmla="*/ 28575 h 1160959"/>
              <a:gd name="connsiteX2" fmla="*/ 12622326 w 12651729"/>
              <a:gd name="connsiteY2" fmla="*/ 0 h 1160959"/>
              <a:gd name="connsiteX3" fmla="*/ 12651729 w 12651729"/>
              <a:gd name="connsiteY3" fmla="*/ 1160959 h 1160959"/>
              <a:gd name="connsiteX4" fmla="*/ 0 w 12651729"/>
              <a:gd name="connsiteY4" fmla="*/ 1160959 h 1160959"/>
              <a:gd name="connsiteX0" fmla="*/ 0 w 12654076"/>
              <a:gd name="connsiteY0" fmla="*/ 1167309 h 1167309"/>
              <a:gd name="connsiteX1" fmla="*/ 448503 w 12654076"/>
              <a:gd name="connsiteY1" fmla="*/ 34925 h 1167309"/>
              <a:gd name="connsiteX2" fmla="*/ 12654076 w 12654076"/>
              <a:gd name="connsiteY2" fmla="*/ 0 h 1167309"/>
              <a:gd name="connsiteX3" fmla="*/ 12651729 w 12654076"/>
              <a:gd name="connsiteY3" fmla="*/ 1167309 h 1167309"/>
              <a:gd name="connsiteX4" fmla="*/ 0 w 12654076"/>
              <a:gd name="connsiteY4" fmla="*/ 1167309 h 1167309"/>
              <a:gd name="connsiteX0" fmla="*/ 0 w 12660426"/>
              <a:gd name="connsiteY0" fmla="*/ 1148259 h 1148259"/>
              <a:gd name="connsiteX1" fmla="*/ 448503 w 12660426"/>
              <a:gd name="connsiteY1" fmla="*/ 15875 h 1148259"/>
              <a:gd name="connsiteX2" fmla="*/ 12660426 w 12660426"/>
              <a:gd name="connsiteY2" fmla="*/ 0 h 1148259"/>
              <a:gd name="connsiteX3" fmla="*/ 12651729 w 12660426"/>
              <a:gd name="connsiteY3" fmla="*/ 1148259 h 1148259"/>
              <a:gd name="connsiteX4" fmla="*/ 0 w 12660426"/>
              <a:gd name="connsiteY4" fmla="*/ 1148259 h 1148259"/>
              <a:gd name="connsiteX0" fmla="*/ 0 w 12670336"/>
              <a:gd name="connsiteY0" fmla="*/ 1148259 h 1148259"/>
              <a:gd name="connsiteX1" fmla="*/ 448503 w 12670336"/>
              <a:gd name="connsiteY1" fmla="*/ 15875 h 1148259"/>
              <a:gd name="connsiteX2" fmla="*/ 12660426 w 12670336"/>
              <a:gd name="connsiteY2" fmla="*/ 0 h 1148259"/>
              <a:gd name="connsiteX3" fmla="*/ 12670298 w 12670336"/>
              <a:gd name="connsiteY3" fmla="*/ 1148259 h 1148259"/>
              <a:gd name="connsiteX4" fmla="*/ 0 w 12670336"/>
              <a:gd name="connsiteY4" fmla="*/ 1148259 h 1148259"/>
              <a:gd name="connsiteX0" fmla="*/ 0 w 12672031"/>
              <a:gd name="connsiteY0" fmla="*/ 1143497 h 1143497"/>
              <a:gd name="connsiteX1" fmla="*/ 448503 w 12672031"/>
              <a:gd name="connsiteY1" fmla="*/ 11113 h 1143497"/>
              <a:gd name="connsiteX2" fmla="*/ 12672031 w 12672031"/>
              <a:gd name="connsiteY2" fmla="*/ 0 h 1143497"/>
              <a:gd name="connsiteX3" fmla="*/ 12670298 w 12672031"/>
              <a:gd name="connsiteY3" fmla="*/ 1143497 h 1143497"/>
              <a:gd name="connsiteX4" fmla="*/ 0 w 12672031"/>
              <a:gd name="connsiteY4" fmla="*/ 1143497 h 1143497"/>
              <a:gd name="connsiteX0" fmla="*/ 0 w 12670360"/>
              <a:gd name="connsiteY0" fmla="*/ 1143497 h 1143497"/>
              <a:gd name="connsiteX1" fmla="*/ 448503 w 12670360"/>
              <a:gd name="connsiteY1" fmla="*/ 11113 h 1143497"/>
              <a:gd name="connsiteX2" fmla="*/ 12665068 w 12670360"/>
              <a:gd name="connsiteY2" fmla="*/ 0 h 1143497"/>
              <a:gd name="connsiteX3" fmla="*/ 12670298 w 12670360"/>
              <a:gd name="connsiteY3" fmla="*/ 1143497 h 1143497"/>
              <a:gd name="connsiteX4" fmla="*/ 0 w 12670360"/>
              <a:gd name="connsiteY4" fmla="*/ 1143497 h 1143497"/>
              <a:gd name="connsiteX0" fmla="*/ 0 w 12672030"/>
              <a:gd name="connsiteY0" fmla="*/ 1145878 h 1145878"/>
              <a:gd name="connsiteX1" fmla="*/ 448503 w 12672030"/>
              <a:gd name="connsiteY1" fmla="*/ 13494 h 1145878"/>
              <a:gd name="connsiteX2" fmla="*/ 12672030 w 12672030"/>
              <a:gd name="connsiteY2" fmla="*/ 0 h 1145878"/>
              <a:gd name="connsiteX3" fmla="*/ 12670298 w 12672030"/>
              <a:gd name="connsiteY3" fmla="*/ 1145878 h 1145878"/>
              <a:gd name="connsiteX4" fmla="*/ 0 w 12672030"/>
              <a:gd name="connsiteY4" fmla="*/ 1145878 h 1145878"/>
              <a:gd name="connsiteX0" fmla="*/ 0 w 12670360"/>
              <a:gd name="connsiteY0" fmla="*/ 1145878 h 1145878"/>
              <a:gd name="connsiteX1" fmla="*/ 448503 w 12670360"/>
              <a:gd name="connsiteY1" fmla="*/ 13494 h 1145878"/>
              <a:gd name="connsiteX2" fmla="*/ 12665067 w 12670360"/>
              <a:gd name="connsiteY2" fmla="*/ 0 h 1145878"/>
              <a:gd name="connsiteX3" fmla="*/ 12670298 w 12670360"/>
              <a:gd name="connsiteY3" fmla="*/ 1145878 h 1145878"/>
              <a:gd name="connsiteX4" fmla="*/ 0 w 12670360"/>
              <a:gd name="connsiteY4" fmla="*/ 1145878 h 1145878"/>
              <a:gd name="connsiteX0" fmla="*/ 0 w 12674351"/>
              <a:gd name="connsiteY0" fmla="*/ 1145878 h 1145878"/>
              <a:gd name="connsiteX1" fmla="*/ 448503 w 12674351"/>
              <a:gd name="connsiteY1" fmla="*/ 13494 h 1145878"/>
              <a:gd name="connsiteX2" fmla="*/ 12674351 w 12674351"/>
              <a:gd name="connsiteY2" fmla="*/ 0 h 1145878"/>
              <a:gd name="connsiteX3" fmla="*/ 12670298 w 12674351"/>
              <a:gd name="connsiteY3" fmla="*/ 1145878 h 1145878"/>
              <a:gd name="connsiteX4" fmla="*/ 0 w 12674351"/>
              <a:gd name="connsiteY4" fmla="*/ 1145878 h 1145878"/>
              <a:gd name="connsiteX0" fmla="*/ 0 w 12670390"/>
              <a:gd name="connsiteY0" fmla="*/ 1145878 h 1145878"/>
              <a:gd name="connsiteX1" fmla="*/ 448503 w 12670390"/>
              <a:gd name="connsiteY1" fmla="*/ 13494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70390"/>
              <a:gd name="connsiteY0" fmla="*/ 1145878 h 1145878"/>
              <a:gd name="connsiteX1" fmla="*/ 436898 w 12670390"/>
              <a:gd name="connsiteY1" fmla="*/ 1588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81995"/>
              <a:gd name="connsiteY0" fmla="*/ 1148260 h 1148260"/>
              <a:gd name="connsiteX1" fmla="*/ 448503 w 12681995"/>
              <a:gd name="connsiteY1" fmla="*/ 1588 h 1148260"/>
              <a:gd name="connsiteX2" fmla="*/ 12678992 w 12681995"/>
              <a:gd name="connsiteY2" fmla="*/ 0 h 1148260"/>
              <a:gd name="connsiteX3" fmla="*/ 12681903 w 12681995"/>
              <a:gd name="connsiteY3" fmla="*/ 1145878 h 1148260"/>
              <a:gd name="connsiteX4" fmla="*/ 0 w 12681995"/>
              <a:gd name="connsiteY4" fmla="*/ 1148260 h 1148260"/>
              <a:gd name="connsiteX0" fmla="*/ 0 w 13153589"/>
              <a:gd name="connsiteY0" fmla="*/ 1143022 h 1145878"/>
              <a:gd name="connsiteX1" fmla="*/ 920097 w 13153589"/>
              <a:gd name="connsiteY1" fmla="*/ 1588 h 1145878"/>
              <a:gd name="connsiteX2" fmla="*/ 13150586 w 13153589"/>
              <a:gd name="connsiteY2" fmla="*/ 0 h 1145878"/>
              <a:gd name="connsiteX3" fmla="*/ 13153497 w 13153589"/>
              <a:gd name="connsiteY3" fmla="*/ 1145878 h 1145878"/>
              <a:gd name="connsiteX4" fmla="*/ 0 w 13153589"/>
              <a:gd name="connsiteY4" fmla="*/ 1143022 h 1145878"/>
              <a:gd name="connsiteX0" fmla="*/ 0 w 13153589"/>
              <a:gd name="connsiteY0" fmla="*/ 1146671 h 1149527"/>
              <a:gd name="connsiteX1" fmla="*/ 833477 w 13153589"/>
              <a:gd name="connsiteY1" fmla="*/ 0 h 1149527"/>
              <a:gd name="connsiteX2" fmla="*/ 13150586 w 13153589"/>
              <a:gd name="connsiteY2" fmla="*/ 3649 h 1149527"/>
              <a:gd name="connsiteX3" fmla="*/ 13153497 w 13153589"/>
              <a:gd name="connsiteY3" fmla="*/ 1149527 h 1149527"/>
              <a:gd name="connsiteX4" fmla="*/ 0 w 13153589"/>
              <a:gd name="connsiteY4" fmla="*/ 1146671 h 11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3589" h="1149527">
                <a:moveTo>
                  <a:pt x="0" y="1146671"/>
                </a:moveTo>
                <a:lnTo>
                  <a:pt x="833477" y="0"/>
                </a:lnTo>
                <a:lnTo>
                  <a:pt x="13150586" y="3649"/>
                </a:lnTo>
                <a:cubicBezTo>
                  <a:pt x="13149804" y="392752"/>
                  <a:pt x="13154279" y="760424"/>
                  <a:pt x="13153497" y="1149527"/>
                </a:cubicBezTo>
                <a:lnTo>
                  <a:pt x="0" y="1146671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87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0" y="8737808"/>
            <a:ext cx="13004800" cy="47192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87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1" name="Trójkąt prostokątny 14"/>
          <p:cNvSpPr/>
          <p:nvPr/>
        </p:nvSpPr>
        <p:spPr>
          <a:xfrm flipV="1">
            <a:off x="-2754" y="8733896"/>
            <a:ext cx="621929" cy="471924"/>
          </a:xfrm>
          <a:custGeom>
            <a:avLst/>
            <a:gdLst>
              <a:gd name="connsiteX0" fmla="*/ 0 w 525736"/>
              <a:gd name="connsiteY0" fmla="*/ 792088 h 792088"/>
              <a:gd name="connsiteX1" fmla="*/ 0 w 525736"/>
              <a:gd name="connsiteY1" fmla="*/ 0 h 792088"/>
              <a:gd name="connsiteX2" fmla="*/ 525736 w 525736"/>
              <a:gd name="connsiteY2" fmla="*/ 792088 h 792088"/>
              <a:gd name="connsiteX3" fmla="*/ 0 w 525736"/>
              <a:gd name="connsiteY3" fmla="*/ 792088 h 792088"/>
              <a:gd name="connsiteX0" fmla="*/ 0 w 313804"/>
              <a:gd name="connsiteY0" fmla="*/ 792088 h 792088"/>
              <a:gd name="connsiteX1" fmla="*/ 0 w 313804"/>
              <a:gd name="connsiteY1" fmla="*/ 0 h 792088"/>
              <a:gd name="connsiteX2" fmla="*/ 313804 w 313804"/>
              <a:gd name="connsiteY2" fmla="*/ 792088 h 792088"/>
              <a:gd name="connsiteX3" fmla="*/ 0 w 313804"/>
              <a:gd name="connsiteY3" fmla="*/ 792088 h 792088"/>
              <a:gd name="connsiteX0" fmla="*/ 0 w 318566"/>
              <a:gd name="connsiteY0" fmla="*/ 792088 h 792088"/>
              <a:gd name="connsiteX1" fmla="*/ 0 w 318566"/>
              <a:gd name="connsiteY1" fmla="*/ 0 h 792088"/>
              <a:gd name="connsiteX2" fmla="*/ 318566 w 318566"/>
              <a:gd name="connsiteY2" fmla="*/ 789707 h 792088"/>
              <a:gd name="connsiteX3" fmla="*/ 0 w 318566"/>
              <a:gd name="connsiteY3" fmla="*/ 792088 h 792088"/>
              <a:gd name="connsiteX0" fmla="*/ 0 w 318566"/>
              <a:gd name="connsiteY0" fmla="*/ 787325 h 789707"/>
              <a:gd name="connsiteX1" fmla="*/ 0 w 318566"/>
              <a:gd name="connsiteY1" fmla="*/ 0 h 789707"/>
              <a:gd name="connsiteX2" fmla="*/ 318566 w 318566"/>
              <a:gd name="connsiteY2" fmla="*/ 789707 h 789707"/>
              <a:gd name="connsiteX3" fmla="*/ 0 w 318566"/>
              <a:gd name="connsiteY3" fmla="*/ 787325 h 789707"/>
              <a:gd name="connsiteX0" fmla="*/ 0 w 604316"/>
              <a:gd name="connsiteY0" fmla="*/ 787325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787325 h 1599332"/>
              <a:gd name="connsiteX0" fmla="*/ 0 w 604316"/>
              <a:gd name="connsiteY0" fmla="*/ 1596950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1596950 h 1599332"/>
              <a:gd name="connsiteX0" fmla="*/ 0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0 w 613841"/>
              <a:gd name="connsiteY3" fmla="*/ 1596950 h 1596950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0 w 611460"/>
              <a:gd name="connsiteY0" fmla="*/ 1589806 h 1589806"/>
              <a:gd name="connsiteX1" fmla="*/ 0 w 611460"/>
              <a:gd name="connsiteY1" fmla="*/ 0 h 1589806"/>
              <a:gd name="connsiteX2" fmla="*/ 611460 w 611460"/>
              <a:gd name="connsiteY2" fmla="*/ 1585045 h 1589806"/>
              <a:gd name="connsiteX3" fmla="*/ 0 w 611460"/>
              <a:gd name="connsiteY3" fmla="*/ 1589806 h 1589806"/>
              <a:gd name="connsiteX0" fmla="*/ 0 w 613841"/>
              <a:gd name="connsiteY0" fmla="*/ 1589806 h 1589806"/>
              <a:gd name="connsiteX1" fmla="*/ 0 w 613841"/>
              <a:gd name="connsiteY1" fmla="*/ 0 h 1589806"/>
              <a:gd name="connsiteX2" fmla="*/ 613841 w 613841"/>
              <a:gd name="connsiteY2" fmla="*/ 1587426 h 1589806"/>
              <a:gd name="connsiteX3" fmla="*/ 0 w 613841"/>
              <a:gd name="connsiteY3" fmla="*/ 1589806 h 1589806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2381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2381 w 613841"/>
              <a:gd name="connsiteY3" fmla="*/ 1596950 h 1596950"/>
              <a:gd name="connsiteX0" fmla="*/ 105 w 616327"/>
              <a:gd name="connsiteY0" fmla="*/ 1596950 h 1596950"/>
              <a:gd name="connsiteX1" fmla="*/ 2486 w 616327"/>
              <a:gd name="connsiteY1" fmla="*/ 0 h 1596950"/>
              <a:gd name="connsiteX2" fmla="*/ 616327 w 616327"/>
              <a:gd name="connsiteY2" fmla="*/ 1594570 h 1596950"/>
              <a:gd name="connsiteX3" fmla="*/ 105 w 616327"/>
              <a:gd name="connsiteY3" fmla="*/ 1596950 h 1596950"/>
              <a:gd name="connsiteX0" fmla="*/ 105 w 609303"/>
              <a:gd name="connsiteY0" fmla="*/ 1596950 h 1596952"/>
              <a:gd name="connsiteX1" fmla="*/ 2486 w 609303"/>
              <a:gd name="connsiteY1" fmla="*/ 0 h 1596952"/>
              <a:gd name="connsiteX2" fmla="*/ 609303 w 609303"/>
              <a:gd name="connsiteY2" fmla="*/ 1596952 h 1596952"/>
              <a:gd name="connsiteX3" fmla="*/ 105 w 609303"/>
              <a:gd name="connsiteY3" fmla="*/ 1596950 h 1596952"/>
              <a:gd name="connsiteX0" fmla="*/ 2302 w 611500"/>
              <a:gd name="connsiteY0" fmla="*/ 1596950 h 1596952"/>
              <a:gd name="connsiteX1" fmla="*/ 0 w 611500"/>
              <a:gd name="connsiteY1" fmla="*/ 0 h 1596952"/>
              <a:gd name="connsiteX2" fmla="*/ 611500 w 611500"/>
              <a:gd name="connsiteY2" fmla="*/ 1596952 h 1596952"/>
              <a:gd name="connsiteX3" fmla="*/ 2302 w 611500"/>
              <a:gd name="connsiteY3" fmla="*/ 1596950 h 15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0" h="1596952">
                <a:moveTo>
                  <a:pt x="2302" y="1596950"/>
                </a:moveTo>
                <a:cubicBezTo>
                  <a:pt x="1508" y="1064633"/>
                  <a:pt x="794" y="532317"/>
                  <a:pt x="0" y="0"/>
                </a:cubicBezTo>
                <a:lnTo>
                  <a:pt x="611500" y="1596952"/>
                </a:lnTo>
                <a:lnTo>
                  <a:pt x="2302" y="15969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87" rtl="0" latinLnBrk="1" hangingPunct="0"/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957784" y="3417573"/>
            <a:ext cx="1094521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87" rtl="0" latinLnBrk="1" hangingPunct="0"/>
            <a:r>
              <a:rPr lang="pl-PL" sz="6600" b="1" dirty="0" smtClean="0">
                <a:solidFill>
                  <a:srgbClr val="FFFFFF"/>
                </a:solidFill>
              </a:rPr>
              <a:t>Dziękuję za uwagę</a:t>
            </a:r>
            <a:endParaRPr lang="pl-PL" sz="66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9" y="8682126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62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51102"/>
            <a:ext cx="13004802" cy="9722242"/>
            <a:chOff x="-1" y="51102"/>
            <a:chExt cx="13004802" cy="9722242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51102"/>
              <a:ext cx="2923681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187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963251"/>
              <a:ext cx="13004802" cy="810093"/>
              <a:chOff x="-1" y="8963251"/>
              <a:chExt cx="13004802" cy="810093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963251"/>
                <a:ext cx="13004801" cy="471924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defTabSz="584187"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9137519"/>
                <a:ext cx="318566" cy="471924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187"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7" y="9233437"/>
            <a:ext cx="1280159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496466"/>
          </a:xfrm>
          <a:prstGeom prst="rect">
            <a:avLst/>
          </a:prstGeom>
        </p:spPr>
        <p:txBody>
          <a:bodyPr lIns="91438" tIns="45720" rIns="91438" bIns="4572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2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829281" y="83997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187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</a:rPr>
              <a:pPr algn="l" defTabSz="584187" rtl="0" latinLnBrk="1" hangingPunct="0"/>
              <a:t>‹#›</a:t>
            </a:fld>
            <a:endParaRPr lang="pl-PL" sz="1900" b="1" dirty="0">
              <a:solidFill>
                <a:srgbClr val="FFFFFF"/>
              </a:solidFill>
            </a:endParaRPr>
          </a:p>
        </p:txBody>
      </p:sp>
      <p:sp>
        <p:nvSpPr>
          <p:cNvPr id="14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1" y="844351"/>
            <a:ext cx="11521281" cy="1080121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898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2pPr>
            <a:lvl3pPr marL="1333472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3pPr>
            <a:lvl4pPr marL="177796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4pPr>
            <a:lvl5pPr marL="2222454" indent="-444490">
              <a:buFont typeface="Arial" panose="020B0604020202020204" pitchFamily="34" charset="0"/>
              <a:buChar char="•"/>
              <a:defRPr sz="17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</a:t>
            </a:r>
            <a:br>
              <a:rPr lang="pl-PL" dirty="0" smtClean="0"/>
            </a:b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4239598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endParaRPr lang="pl-PL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4964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2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l-PL" dirty="0" smtClean="0"/>
              <a:t>Tytuł sekcji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829279" y="83995"/>
            <a:ext cx="7765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fld id="{C19836D0-3F8D-48FA-A6B3-A53F85479A39}" type="slidenum">
              <a:rPr lang="pl-PL" sz="2000" b="1" smtClean="0">
                <a:solidFill>
                  <a:srgbClr val="FFFFFF"/>
                </a:solidFill>
                <a:latin typeface="Calibri" panose="020F0502020204030204" pitchFamily="34" charset="0"/>
              </a:rPr>
              <a:pPr algn="l" rtl="0" latinLnBrk="1" hangingPunct="0"/>
              <a:t>‹#›</a:t>
            </a:fld>
            <a:endParaRPr lang="pl-PL" sz="1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1"/>
            <a:ext cx="11521280" cy="10801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</a:t>
            </a:r>
            <a:br>
              <a:rPr lang="pl-PL" dirty="0" smtClean="0"/>
            </a:b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634595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podtytu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/>
          <p:cNvGrpSpPr/>
          <p:nvPr userDrawn="1"/>
        </p:nvGrpSpPr>
        <p:grpSpPr>
          <a:xfrm>
            <a:off x="-12996" y="8487783"/>
            <a:ext cx="13017798" cy="721951"/>
            <a:chOff x="-12998" y="8487782"/>
            <a:chExt cx="13017798" cy="721951"/>
          </a:xfrm>
        </p:grpSpPr>
        <p:sp>
          <p:nvSpPr>
            <p:cNvPr id="19" name="Trapez 3"/>
            <p:cNvSpPr/>
            <p:nvPr/>
          </p:nvSpPr>
          <p:spPr>
            <a:xfrm>
              <a:off x="-12998" y="8487782"/>
              <a:ext cx="13017797" cy="471924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737809"/>
              <a:ext cx="13004800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7" y="8733895"/>
              <a:ext cx="621929" cy="471924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051" rtl="0" latinLnBrk="1" hangingPunct="0"/>
              <a:endParaRPr lang="pl-PL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0000" y="6315870"/>
            <a:ext cx="5567016" cy="865188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50" y="8682125"/>
            <a:ext cx="2560326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6483947" y="4732791"/>
            <a:ext cx="5563072" cy="1080119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marR="0" indent="0" algn="l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6616702" y="4152331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051">
              <a:defRPr sz="2400">
                <a:solidFill>
                  <a:srgbClr val="FFFFFF"/>
                </a:solidFill>
              </a:defRPr>
            </a:pPr>
            <a:endParaRPr lang="pl-PL" sz="2400" dirty="0">
              <a:solidFill>
                <a:srgbClr val="FFFFFF"/>
              </a:solidFill>
            </a:endParaRPr>
          </a:p>
        </p:txBody>
      </p:sp>
      <p:sp>
        <p:nvSpPr>
          <p:cNvPr id="2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777602" y="844352"/>
            <a:ext cx="5148736" cy="504055"/>
          </a:xfrm>
          <a:prstGeom prst="rect">
            <a:avLst/>
          </a:prstGeom>
        </p:spPr>
        <p:txBody>
          <a:bodyPr lIns="91415" tIns="45708" rIns="91415" bIns="45708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466189" y="789484"/>
            <a:ext cx="5580833" cy="2952329"/>
          </a:xfrm>
          <a:prstGeom prst="rect">
            <a:avLst/>
          </a:prstGeom>
        </p:spPr>
        <p:txBody>
          <a:bodyPr lIns="91415" tIns="45708" rIns="91415" bIns="45708"/>
          <a:lstStyle>
            <a:lvl1pPr algn="l">
              <a:spcBef>
                <a:spcPts val="0"/>
              </a:spcBef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3043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1" y="444502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1" y="2603503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Treść - poziom 1</a:t>
            </a:r>
          </a:p>
          <a:p>
            <a:pPr lvl="1">
              <a:defRPr sz="1800"/>
            </a:pPr>
            <a:r>
              <a:rPr sz="3600"/>
              <a:t>Treść - poziom 2</a:t>
            </a:r>
          </a:p>
          <a:p>
            <a:pPr lvl="2">
              <a:defRPr sz="1800"/>
            </a:pPr>
            <a:r>
              <a:rPr sz="3600"/>
              <a:t>Treść - poziom 3</a:t>
            </a:r>
          </a:p>
          <a:p>
            <a:pPr lvl="3">
              <a:defRPr sz="1800"/>
            </a:pPr>
            <a:r>
              <a:rPr sz="3600"/>
              <a:t>Treść - poziom 4</a:t>
            </a:r>
          </a:p>
          <a:p>
            <a:pPr lvl="4">
              <a:defRPr sz="1800"/>
            </a:pPr>
            <a:r>
              <a:rPr sz="3600"/>
              <a:t>Treść - poziom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795" r:id="rId8"/>
  </p:sldLayoutIdLst>
  <p:transition spd="med"/>
  <p:txStyles>
    <p:titleStyle>
      <a:lvl1pPr algn="ctr" defTabSz="583991">
        <a:defRPr sz="8000">
          <a:latin typeface="+mn-lt"/>
          <a:ea typeface="+mn-ea"/>
          <a:cs typeface="+mn-cs"/>
          <a:sym typeface="Helvetica Light"/>
        </a:defRPr>
      </a:lvl1pPr>
      <a:lvl2pPr indent="228518" algn="ctr" defTabSz="583991">
        <a:defRPr sz="8000">
          <a:latin typeface="+mn-lt"/>
          <a:ea typeface="+mn-ea"/>
          <a:cs typeface="+mn-cs"/>
          <a:sym typeface="Helvetica Light"/>
        </a:defRPr>
      </a:lvl2pPr>
      <a:lvl3pPr indent="457034" algn="ctr" defTabSz="583991">
        <a:defRPr sz="8000">
          <a:latin typeface="+mn-lt"/>
          <a:ea typeface="+mn-ea"/>
          <a:cs typeface="+mn-cs"/>
          <a:sym typeface="Helvetica Light"/>
        </a:defRPr>
      </a:lvl3pPr>
      <a:lvl4pPr indent="685554" algn="ctr" defTabSz="583991">
        <a:defRPr sz="8000">
          <a:latin typeface="+mn-lt"/>
          <a:ea typeface="+mn-ea"/>
          <a:cs typeface="+mn-cs"/>
          <a:sym typeface="Helvetica Light"/>
        </a:defRPr>
      </a:lvl4pPr>
      <a:lvl5pPr indent="914072" algn="ctr" defTabSz="583991">
        <a:defRPr sz="8000">
          <a:latin typeface="+mn-lt"/>
          <a:ea typeface="+mn-ea"/>
          <a:cs typeface="+mn-cs"/>
          <a:sym typeface="Helvetica Light"/>
        </a:defRPr>
      </a:lvl5pPr>
      <a:lvl6pPr indent="1142591" algn="ctr" defTabSz="583991">
        <a:defRPr sz="8000">
          <a:latin typeface="+mn-lt"/>
          <a:ea typeface="+mn-ea"/>
          <a:cs typeface="+mn-cs"/>
          <a:sym typeface="Helvetica Light"/>
        </a:defRPr>
      </a:lvl6pPr>
      <a:lvl7pPr indent="1371107" algn="ctr" defTabSz="583991">
        <a:defRPr sz="8000">
          <a:latin typeface="+mn-lt"/>
          <a:ea typeface="+mn-ea"/>
          <a:cs typeface="+mn-cs"/>
          <a:sym typeface="Helvetica Light"/>
        </a:defRPr>
      </a:lvl7pPr>
      <a:lvl8pPr indent="1599628" algn="ctr" defTabSz="583991">
        <a:defRPr sz="8000">
          <a:latin typeface="+mn-lt"/>
          <a:ea typeface="+mn-ea"/>
          <a:cs typeface="+mn-cs"/>
          <a:sym typeface="Helvetica Light"/>
        </a:defRPr>
      </a:lvl8pPr>
      <a:lvl9pPr indent="1828144" algn="ctr" defTabSz="583991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341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8682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022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7363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1704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6045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0386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4726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3999067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518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034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554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072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591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107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599628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144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7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783" r:id="rId10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584051" eaLnBrk="1" hangingPunct="1">
        <a:defRPr sz="6000">
          <a:latin typeface="Lato Bold" panose="020F0802020204030203" charset="-18"/>
          <a:ea typeface="+mn-ea"/>
          <a:cs typeface="+mn-cs"/>
          <a:sym typeface="Helvetica Light"/>
        </a:defRPr>
      </a:lvl1pPr>
      <a:lvl2pPr indent="228542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2pPr>
      <a:lvl3pPr indent="457082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3pPr>
      <a:lvl4pPr indent="685623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4pPr>
      <a:lvl5pPr indent="914166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5pPr>
      <a:lvl6pPr indent="1142708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6pPr>
      <a:lvl7pPr indent="1371248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7pPr>
      <a:lvl8pPr indent="1599793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8pPr>
      <a:lvl9pPr indent="1828331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386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1pPr>
      <a:lvl2pPr marL="888773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2pPr>
      <a:lvl3pPr marL="1333159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3pPr>
      <a:lvl4pPr marL="1777545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4pPr>
      <a:lvl5pPr marL="2221932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5pPr>
      <a:lvl6pPr marL="2666318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0704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5090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3999477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542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082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623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166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708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248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599793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331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1" y="444502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Tekst tytułowy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1" y="2603503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Treść - poziom 1</a:t>
            </a:r>
          </a:p>
          <a:p>
            <a:pPr lvl="1">
              <a:defRPr sz="1800"/>
            </a:pPr>
            <a:r>
              <a:rPr sz="3600"/>
              <a:t>Treść - poziom 2</a:t>
            </a:r>
          </a:p>
          <a:p>
            <a:pPr lvl="2">
              <a:defRPr sz="1800"/>
            </a:pPr>
            <a:r>
              <a:rPr sz="3600"/>
              <a:t>Treść - poziom 3</a:t>
            </a:r>
          </a:p>
          <a:p>
            <a:pPr lvl="3">
              <a:defRPr sz="1800"/>
            </a:pPr>
            <a:r>
              <a:rPr sz="3600"/>
              <a:t>Treść - poziom 4</a:t>
            </a:r>
          </a:p>
          <a:p>
            <a:pPr lvl="4">
              <a:defRPr sz="1800"/>
            </a:pPr>
            <a:r>
              <a:rPr sz="3600"/>
              <a:t>Treść - poziom 5</a:t>
            </a:r>
          </a:p>
        </p:txBody>
      </p:sp>
    </p:spTree>
    <p:extLst>
      <p:ext uri="{BB962C8B-B14F-4D97-AF65-F5344CB8AC3E}">
        <p14:creationId xmlns:p14="http://schemas.microsoft.com/office/powerpoint/2010/main" val="268580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ransition spd="med"/>
  <p:txStyles>
    <p:titleStyle>
      <a:lvl1pPr algn="ctr" defTabSz="583991">
        <a:defRPr sz="8000">
          <a:latin typeface="+mn-lt"/>
          <a:ea typeface="+mn-ea"/>
          <a:cs typeface="+mn-cs"/>
          <a:sym typeface="Helvetica Light"/>
        </a:defRPr>
      </a:lvl1pPr>
      <a:lvl2pPr indent="228518" algn="ctr" defTabSz="583991">
        <a:defRPr sz="8000">
          <a:latin typeface="+mn-lt"/>
          <a:ea typeface="+mn-ea"/>
          <a:cs typeface="+mn-cs"/>
          <a:sym typeface="Helvetica Light"/>
        </a:defRPr>
      </a:lvl2pPr>
      <a:lvl3pPr indent="457034" algn="ctr" defTabSz="583991">
        <a:defRPr sz="8000">
          <a:latin typeface="+mn-lt"/>
          <a:ea typeface="+mn-ea"/>
          <a:cs typeface="+mn-cs"/>
          <a:sym typeface="Helvetica Light"/>
        </a:defRPr>
      </a:lvl3pPr>
      <a:lvl4pPr indent="685554" algn="ctr" defTabSz="583991">
        <a:defRPr sz="8000">
          <a:latin typeface="+mn-lt"/>
          <a:ea typeface="+mn-ea"/>
          <a:cs typeface="+mn-cs"/>
          <a:sym typeface="Helvetica Light"/>
        </a:defRPr>
      </a:lvl4pPr>
      <a:lvl5pPr indent="914072" algn="ctr" defTabSz="583991">
        <a:defRPr sz="8000">
          <a:latin typeface="+mn-lt"/>
          <a:ea typeface="+mn-ea"/>
          <a:cs typeface="+mn-cs"/>
          <a:sym typeface="Helvetica Light"/>
        </a:defRPr>
      </a:lvl5pPr>
      <a:lvl6pPr indent="1142591" algn="ctr" defTabSz="583991">
        <a:defRPr sz="8000">
          <a:latin typeface="+mn-lt"/>
          <a:ea typeface="+mn-ea"/>
          <a:cs typeface="+mn-cs"/>
          <a:sym typeface="Helvetica Light"/>
        </a:defRPr>
      </a:lvl6pPr>
      <a:lvl7pPr indent="1371107" algn="ctr" defTabSz="583991">
        <a:defRPr sz="8000">
          <a:latin typeface="+mn-lt"/>
          <a:ea typeface="+mn-ea"/>
          <a:cs typeface="+mn-cs"/>
          <a:sym typeface="Helvetica Light"/>
        </a:defRPr>
      </a:lvl7pPr>
      <a:lvl8pPr indent="1599628" algn="ctr" defTabSz="583991">
        <a:defRPr sz="8000">
          <a:latin typeface="+mn-lt"/>
          <a:ea typeface="+mn-ea"/>
          <a:cs typeface="+mn-cs"/>
          <a:sym typeface="Helvetica Light"/>
        </a:defRPr>
      </a:lvl8pPr>
      <a:lvl9pPr indent="1828144" algn="ctr" defTabSz="583991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341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8682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022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7363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1704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6045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0386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4726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3999067" indent="-444341" defTabSz="58399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518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034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554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072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591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107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599628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144" algn="ctr" defTabSz="58399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8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584051" eaLnBrk="1" hangingPunct="1">
        <a:defRPr sz="6000">
          <a:latin typeface="Lato Bold" panose="020F0802020204030203" charset="-18"/>
          <a:ea typeface="+mn-ea"/>
          <a:cs typeface="+mn-cs"/>
          <a:sym typeface="Helvetica Light"/>
        </a:defRPr>
      </a:lvl1pPr>
      <a:lvl2pPr indent="228542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2pPr>
      <a:lvl3pPr indent="457082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3pPr>
      <a:lvl4pPr indent="685623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4pPr>
      <a:lvl5pPr indent="914166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5pPr>
      <a:lvl6pPr indent="1142708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6pPr>
      <a:lvl7pPr indent="1371248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7pPr>
      <a:lvl8pPr indent="1599793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8pPr>
      <a:lvl9pPr indent="1828331" algn="ctr" defTabSz="584051" eaLnBrk="1" hangingPunct="1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386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1pPr>
      <a:lvl2pPr marL="888773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2pPr>
      <a:lvl3pPr marL="1333159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3pPr>
      <a:lvl4pPr marL="1777545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4pPr>
      <a:lvl5pPr marL="2221932" indent="-444386" defTabSz="584051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5pPr>
      <a:lvl6pPr marL="2666318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0704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5090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3999477" indent="-444386" defTabSz="584051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542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082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623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166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708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248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599793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331" algn="ctr" defTabSz="584051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46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584200" eaLnBrk="1" hangingPunct="1">
        <a:defRPr sz="6000">
          <a:latin typeface="Lato Bold" panose="020F0802020204030203" charset="-18"/>
          <a:ea typeface="+mn-ea"/>
          <a:cs typeface="+mn-cs"/>
          <a:sym typeface="Helvetica Light"/>
        </a:defRPr>
      </a:lvl1pPr>
      <a:lvl2pPr indent="2286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1pPr>
      <a:lvl2pPr marL="8890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2pPr>
      <a:lvl3pPr marL="13335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3pPr>
      <a:lvl4pPr marL="17780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4pPr>
      <a:lvl5pPr marL="22225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5pPr>
      <a:lvl6pPr marL="26670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584187" eaLnBrk="1" hangingPunct="1">
        <a:defRPr sz="6000">
          <a:latin typeface="Lato Bold" panose="020F0802020204030203" charset="-18"/>
          <a:ea typeface="+mn-ea"/>
          <a:cs typeface="+mn-cs"/>
          <a:sym typeface="Helvetica Light"/>
        </a:defRPr>
      </a:lvl1pPr>
      <a:lvl2pPr indent="228596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2pPr>
      <a:lvl3pPr indent="457190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3pPr>
      <a:lvl4pPr indent="685787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4pPr>
      <a:lvl5pPr indent="914382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5pPr>
      <a:lvl6pPr indent="1142977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6pPr>
      <a:lvl7pPr indent="1371572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7pPr>
      <a:lvl8pPr indent="1600167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8pPr>
      <a:lvl9pPr indent="1828762" algn="ctr" defTabSz="584187" eaLnBrk="1" hangingPunct="1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490" indent="-444490" defTabSz="584187" eaLnBrk="1" hangingPunct="1">
        <a:spcBef>
          <a:spcPts val="4199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1pPr>
      <a:lvl2pPr marL="888982" indent="-444490" defTabSz="584187" eaLnBrk="1" hangingPunct="1">
        <a:spcBef>
          <a:spcPts val="4199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2pPr>
      <a:lvl3pPr marL="1333472" indent="-444490" defTabSz="584187" eaLnBrk="1" hangingPunct="1">
        <a:spcBef>
          <a:spcPts val="4199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3pPr>
      <a:lvl4pPr marL="1777964" indent="-444490" defTabSz="584187" eaLnBrk="1" hangingPunct="1">
        <a:spcBef>
          <a:spcPts val="4199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4pPr>
      <a:lvl5pPr marL="2222454" indent="-444490" defTabSz="584187" eaLnBrk="1" hangingPunct="1">
        <a:spcBef>
          <a:spcPts val="4199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5pPr>
      <a:lvl6pPr marL="2666944" indent="-444490" defTabSz="584187" eaLnBrk="1" hangingPunct="1">
        <a:spcBef>
          <a:spcPts val="4199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436" indent="-444490" defTabSz="584187" eaLnBrk="1" hangingPunct="1">
        <a:spcBef>
          <a:spcPts val="4199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5926" indent="-444490" defTabSz="584187" eaLnBrk="1" hangingPunct="1">
        <a:spcBef>
          <a:spcPts val="4199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419" indent="-444490" defTabSz="584187" eaLnBrk="1" hangingPunct="1">
        <a:spcBef>
          <a:spcPts val="4199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596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190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787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382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977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572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167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762" algn="ctr" defTabSz="584187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9.png"/><Relationship Id="rId5" Type="http://schemas.openxmlformats.org/officeDocument/2006/relationships/hyperlink" Target="http://www.sprawniwpracy.pl/" TargetMode="Externa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25473" y="5164832"/>
            <a:ext cx="10318626" cy="432594"/>
          </a:xfrm>
        </p:spPr>
        <p:txBody>
          <a:bodyPr/>
          <a:lstStyle/>
          <a:p>
            <a:endParaRPr lang="pl-PL" sz="3000" dirty="0" smtClean="0">
              <a:latin typeface="+mj-lt"/>
            </a:endParaRPr>
          </a:p>
          <a:p>
            <a:endParaRPr lang="pl-PL" sz="3000" dirty="0">
              <a:latin typeface="+mj-lt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4630192" y="1852464"/>
            <a:ext cx="8136904" cy="1831558"/>
          </a:xfrm>
        </p:spPr>
        <p:txBody>
          <a:bodyPr>
            <a:noAutofit/>
          </a:bodyPr>
          <a:lstStyle/>
          <a:p>
            <a:r>
              <a:rPr lang="pl-PL" sz="5400" dirty="0" smtClean="0"/>
              <a:t>Dostępność dla osób </a:t>
            </a:r>
            <a:br>
              <a:rPr lang="pl-PL" sz="5400" dirty="0" smtClean="0"/>
            </a:br>
            <a:r>
              <a:rPr lang="pl-PL" sz="5400" dirty="0" smtClean="0"/>
              <a:t>z niepełnosprawnościami </a:t>
            </a:r>
            <a:br>
              <a:rPr lang="pl-PL" sz="5400" dirty="0" smtClean="0"/>
            </a:br>
            <a:r>
              <a:rPr lang="pl-PL" sz="4000" dirty="0" smtClean="0"/>
              <a:t>na przykładzie I Oddziału ZUS w Łodzi</a:t>
            </a:r>
            <a:endParaRPr lang="pl-PL" sz="6000" dirty="0">
              <a:latin typeface="+mj-lt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8302600" y="412304"/>
            <a:ext cx="4320480" cy="504055"/>
          </a:xfrm>
        </p:spPr>
        <p:txBody>
          <a:bodyPr>
            <a:noAutofit/>
          </a:bodyPr>
          <a:lstStyle/>
          <a:p>
            <a:r>
              <a:rPr lang="pl-PL" sz="3000" dirty="0" smtClean="0"/>
              <a:t>Łódź, 8 listopada 2022 r.</a:t>
            </a:r>
            <a:endParaRPr lang="pl-PL" sz="30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7864" y="6172944"/>
            <a:ext cx="10945216" cy="1173976"/>
          </a:xfrm>
        </p:spPr>
        <p:txBody>
          <a:bodyPr/>
          <a:lstStyle/>
          <a:p>
            <a:pPr algn="r"/>
            <a:r>
              <a:rPr lang="pl-PL" sz="3400" b="0" i="1" dirty="0">
                <a:latin typeface="+mj-lt"/>
              </a:rPr>
              <a:t>d</a:t>
            </a:r>
            <a:r>
              <a:rPr lang="pl-PL" sz="3400" b="0" i="1" dirty="0" smtClean="0">
                <a:latin typeface="+mj-lt"/>
              </a:rPr>
              <a:t>r n. o </a:t>
            </a:r>
            <a:r>
              <a:rPr lang="pl-PL" sz="3400" b="0" i="1" dirty="0" err="1" smtClean="0">
                <a:latin typeface="+mj-lt"/>
              </a:rPr>
              <a:t>zdr</a:t>
            </a:r>
            <a:r>
              <a:rPr lang="pl-PL" sz="3400" b="0" i="1" dirty="0" smtClean="0">
                <a:latin typeface="+mj-lt"/>
              </a:rPr>
              <a:t>. Magdalena Szczepaniak</a:t>
            </a:r>
            <a:br>
              <a:rPr lang="pl-PL" sz="3400" b="0" i="1" dirty="0" smtClean="0">
                <a:latin typeface="+mj-lt"/>
              </a:rPr>
            </a:br>
            <a:r>
              <a:rPr lang="pl-PL" sz="500" b="0" i="1" dirty="0" smtClean="0">
                <a:latin typeface="+mj-lt"/>
              </a:rPr>
              <a:t>.</a:t>
            </a:r>
            <a:r>
              <a:rPr lang="pl-PL" sz="3400" b="0" i="1" dirty="0" smtClean="0">
                <a:latin typeface="+mj-lt"/>
              </a:rPr>
              <a:t/>
            </a:r>
            <a:br>
              <a:rPr lang="pl-PL" sz="3400" b="0" i="1" dirty="0" smtClean="0">
                <a:latin typeface="+mj-lt"/>
              </a:rPr>
            </a:br>
            <a:r>
              <a:rPr lang="pl-PL" sz="2800" b="0" i="1" dirty="0"/>
              <a:t>Naczelnik Wydziału Organizacji i Analiz</a:t>
            </a:r>
            <a:br>
              <a:rPr lang="pl-PL" sz="2800" b="0" i="1" dirty="0"/>
            </a:br>
            <a:r>
              <a:rPr lang="pl-PL" sz="2800" b="0" i="1" dirty="0"/>
              <a:t>			Regionalny Koordynator ds. dostępności</a:t>
            </a:r>
            <a:r>
              <a:rPr lang="pl-PL" sz="3200" b="0" i="1" dirty="0" smtClean="0">
                <a:latin typeface="+mj-lt"/>
              </a:rPr>
              <a:t/>
            </a:r>
            <a:br>
              <a:rPr lang="pl-PL" sz="3200" b="0" i="1" dirty="0" smtClean="0">
                <a:latin typeface="+mj-lt"/>
              </a:rPr>
            </a:br>
            <a:endParaRPr lang="pl-PL" sz="3200" b="0" i="1" dirty="0">
              <a:latin typeface="+mj-lt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dirty="0" smtClean="0"/>
              <a:t>I Oddział ZUS w Łodzi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268288"/>
            <a:ext cx="3272904" cy="248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350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76" y="1454655"/>
            <a:ext cx="10043889" cy="729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698" y="9208134"/>
            <a:ext cx="12839104" cy="410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r>
              <a:rPr lang="pl-PL" sz="2000" dirty="0">
                <a:solidFill>
                  <a:srgbClr val="000000"/>
                </a:solidFill>
                <a:hlinkClick r:id="rId5"/>
              </a:rPr>
              <a:t>Stowarzyszenie Integracja „Nie chce być strażakiem”, www.sprawniwpracy.pl</a:t>
            </a:r>
            <a:endParaRPr lang="pl-PL" sz="2000" dirty="0">
              <a:solidFill>
                <a:srgbClr val="0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0458" y="844231"/>
            <a:ext cx="8960253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082" marR="0" lvl="0" indent="-457082" algn="l" defTabSz="58405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l-PL" sz="2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Aktywizacja zawodowa (w tym dla </a:t>
            </a:r>
            <a:r>
              <a:rPr lang="pl-PL" sz="28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OzN</a:t>
            </a:r>
            <a:r>
              <a:rPr lang="pl-PL" sz="2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nie_chce_byc_strazaki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3" y="1422548"/>
            <a:ext cx="13004800" cy="7315200"/>
          </a:xfrm>
          <a:prstGeom prst="rect">
            <a:avLst/>
          </a:prstGeom>
        </p:spPr>
      </p:pic>
      <p:sp>
        <p:nvSpPr>
          <p:cNvPr id="6" name="Symbol zastępczy tekstu 7"/>
          <p:cNvSpPr txBox="1">
            <a:spLocks/>
          </p:cNvSpPr>
          <p:nvPr/>
        </p:nvSpPr>
        <p:spPr>
          <a:xfrm>
            <a:off x="350459" y="173864"/>
            <a:ext cx="10834879" cy="700161"/>
          </a:xfrm>
          <a:prstGeom prst="rect">
            <a:avLst/>
          </a:prstGeom>
        </p:spPr>
        <p:txBody>
          <a:bodyPr lIns="91415" tIns="45708" rIns="91415" bIns="45708"/>
          <a:lstStyle>
            <a:lvl1pPr marL="0" indent="0" defTabSz="584051" eaLnBrk="1" hangingPunct="1">
              <a:spcBef>
                <a:spcPts val="0"/>
              </a:spcBef>
              <a:spcAft>
                <a:spcPts val="0"/>
              </a:spcAft>
              <a:buSzPct val="75000"/>
              <a:buFont typeface="Arial" panose="020B0604020202020204" pitchFamily="34" charset="0"/>
              <a:buNone/>
              <a:defRPr sz="2800" b="1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Helvetica Light"/>
              </a:defRPr>
            </a:lvl1pPr>
            <a:lvl2pPr marL="888773" indent="-444386" defTabSz="584051" eaLnBrk="1" hangingPunct="1">
              <a:spcBef>
                <a:spcPts val="4200"/>
              </a:spcBef>
              <a:buSzPct val="75000"/>
              <a:buFont typeface="Arial" panose="020B0604020202020204" pitchFamily="34" charset="0"/>
              <a:buChar char="•"/>
              <a:defRPr sz="1600" b="0">
                <a:latin typeface="+mn-lt"/>
                <a:ea typeface="+mn-ea"/>
                <a:cs typeface="+mn-cs"/>
                <a:sym typeface="Helvetica Light"/>
              </a:defRPr>
            </a:lvl2pPr>
            <a:lvl3pPr marL="1333159" indent="-444386" defTabSz="584051" eaLnBrk="1" hangingPunct="1">
              <a:spcBef>
                <a:spcPts val="4200"/>
              </a:spcBef>
              <a:buSzPct val="75000"/>
              <a:buFont typeface="Arial" panose="020B0604020202020204" pitchFamily="34" charset="0"/>
              <a:buChar char="•"/>
              <a:defRPr sz="1600" b="0">
                <a:latin typeface="+mn-lt"/>
                <a:ea typeface="+mn-ea"/>
                <a:cs typeface="+mn-cs"/>
                <a:sym typeface="Helvetica Light"/>
              </a:defRPr>
            </a:lvl3pPr>
            <a:lvl4pPr marL="1777545" indent="-444386" defTabSz="584051" eaLnBrk="1" hangingPunct="1">
              <a:spcBef>
                <a:spcPts val="4200"/>
              </a:spcBef>
              <a:buSzPct val="75000"/>
              <a:buFont typeface="Arial" panose="020B0604020202020204" pitchFamily="34" charset="0"/>
              <a:buChar char="•"/>
              <a:defRPr sz="1600" b="0">
                <a:latin typeface="+mn-lt"/>
                <a:ea typeface="+mn-ea"/>
                <a:cs typeface="+mn-cs"/>
                <a:sym typeface="Helvetica Light"/>
              </a:defRPr>
            </a:lvl4pPr>
            <a:lvl5pPr marL="2221932" indent="-444386" defTabSz="584051" eaLnBrk="1" hangingPunct="1">
              <a:spcBef>
                <a:spcPts val="4200"/>
              </a:spcBef>
              <a:buSzPct val="75000"/>
              <a:buFont typeface="Arial" panose="020B0604020202020204" pitchFamily="34" charset="0"/>
              <a:buChar char="•"/>
              <a:defRPr sz="1600" b="0">
                <a:latin typeface="+mn-lt"/>
                <a:ea typeface="+mn-ea"/>
                <a:cs typeface="+mn-cs"/>
                <a:sym typeface="Helvetica Light"/>
              </a:defRPr>
            </a:lvl5pPr>
            <a:lvl6pPr marL="2666318" indent="-444386" defTabSz="584051" eaLnBrk="1" hangingPunct="1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0704" indent="-444386" defTabSz="584051" eaLnBrk="1" hangingPunct="1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5090" indent="-444386" defTabSz="584051" eaLnBrk="1" hangingPunct="1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3999477" indent="-444386" defTabSz="584051" eaLnBrk="1" hangingPunct="1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>
              <a:defRPr/>
            </a:pPr>
            <a:r>
              <a:rPr lang="pl-PL" sz="4000" dirty="0" smtClean="0">
                <a:solidFill>
                  <a:srgbClr val="00993F">
                    <a:lumMod val="50000"/>
                  </a:srgbClr>
                </a:solidFill>
              </a:rPr>
              <a:t>Hasło </a:t>
            </a:r>
            <a:r>
              <a:rPr lang="pl-PL" sz="4000" dirty="0" err="1">
                <a:solidFill>
                  <a:srgbClr val="00993F">
                    <a:lumMod val="50000"/>
                  </a:srgbClr>
                </a:solidFill>
              </a:rPr>
              <a:t>Dz.OzN</a:t>
            </a:r>
            <a:r>
              <a:rPr lang="pl-PL" sz="4000" dirty="0">
                <a:solidFill>
                  <a:srgbClr val="00993F">
                    <a:lumMod val="50000"/>
                  </a:srgbClr>
                </a:solidFill>
              </a:rPr>
              <a:t>: Praca i pasja</a:t>
            </a:r>
          </a:p>
          <a:p>
            <a:pPr marL="0" marR="0" lvl="0" indent="0" algn="l" defTabSz="5840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endParaRPr kumimoji="0" lang="pl-PL" sz="4000" b="1" i="0" u="none" strike="noStrike" kern="0" cap="none" spc="0" normalizeH="0" baseline="0" noProof="0" dirty="0">
              <a:ln>
                <a:noFill/>
              </a:ln>
              <a:solidFill>
                <a:srgbClr val="00993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Helvetica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638" y="118743"/>
            <a:ext cx="1522433" cy="115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5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9" name="pole tekstowe 8"/>
          <p:cNvSpPr txBox="1"/>
          <p:nvPr/>
        </p:nvSpPr>
        <p:spPr>
          <a:xfrm flipH="1">
            <a:off x="202134" y="1331866"/>
            <a:ext cx="9865096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 defTabSz="584200"/>
            <a:r>
              <a:rPr lang="pl-PL" sz="3000" b="1" dirty="0" smtClean="0">
                <a:solidFill>
                  <a:srgbClr val="003D6E"/>
                </a:solidFill>
              </a:rPr>
              <a:t> </a:t>
            </a:r>
            <a:endParaRPr lang="pl-PL" sz="2400" b="1" dirty="0">
              <a:solidFill>
                <a:srgbClr val="003D6E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51810" y="1047745"/>
            <a:ext cx="10342185" cy="8174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defTabSz="58420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>
                <a:solidFill>
                  <a:srgbClr val="002060"/>
                </a:solidFill>
                <a:cs typeface="Arial" panose="020B0604020202020204" pitchFamily="34" charset="0"/>
              </a:rPr>
              <a:t>r</a:t>
            </a: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ehabilitacja lecznicza w ramach prewencji rentowej ZUS</a:t>
            </a:r>
          </a:p>
          <a:p>
            <a:pPr marL="457200" indent="-457200" algn="l" defTabSz="58420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pl-PL" sz="105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CEL: 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przywrócenie zdolności do pracy osobom niezdolnym </a:t>
            </a:r>
            <a:b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do pracy lub zagrożonym</a:t>
            </a:r>
          </a:p>
          <a:p>
            <a:pPr marL="449262" algn="l" defTabSz="584200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9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DLA KOGO: 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pracujący i ubezpieczony zagrożony </a:t>
            </a:r>
            <a:b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częściową lub całkowitą niezdolnością, </a:t>
            </a:r>
            <a:b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pobierający </a:t>
            </a:r>
            <a:r>
              <a:rPr lang="pl-PL" sz="24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zas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. chor./św. </a:t>
            </a:r>
            <a:r>
              <a:rPr lang="pl-PL" sz="24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reh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. lub </a:t>
            </a:r>
            <a:b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okresową rentę z tyt. niezdolności do pracy</a:t>
            </a: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7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PODSTAWA: 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skierowanie od lekarza orzecznika ZUS</a:t>
            </a: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TRYB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: pobyt w ośrodku rehabilitacyjnym </a:t>
            </a:r>
            <a:b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w trybie stacjonarnym i ambulatoryjnym</a:t>
            </a: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OKRES: 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 dni (+/-)</a:t>
            </a: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5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900" indent="-274638" algn="l" defTabSz="58420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KOSZT: 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całkowicie po stronie ZUS </a:t>
            </a:r>
            <a:b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łącznie z kosztami transportu (najtańszym środkiem)</a:t>
            </a:r>
            <a:endParaRPr lang="pl-PL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49262" algn="l" defTabSz="5842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pl-PL" sz="2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magdalena.szczepan01\Desktop\zdj OzN\ulotka reh lec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10" y="1697281"/>
            <a:ext cx="3813290" cy="80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53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4"/>
          </p:nvPr>
        </p:nvSpPr>
        <p:spPr>
          <a:xfrm>
            <a:off x="3046016" y="112692"/>
            <a:ext cx="7965921" cy="700161"/>
          </a:xfrm>
        </p:spPr>
        <p:txBody>
          <a:bodyPr/>
          <a:lstStyle/>
          <a:p>
            <a:pPr algn="l"/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Co jeszcze robi ZUS ?</a:t>
            </a:r>
          </a:p>
        </p:txBody>
      </p:sp>
      <p:sp>
        <p:nvSpPr>
          <p:cNvPr id="9" name="pole tekstowe 8"/>
          <p:cNvSpPr txBox="1"/>
          <p:nvPr/>
        </p:nvSpPr>
        <p:spPr>
          <a:xfrm flipH="1">
            <a:off x="255923" y="1307249"/>
            <a:ext cx="9865097" cy="562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algn="just" defTabSz="584051"/>
            <a:r>
              <a:rPr lang="pl-PL" sz="3000" b="1" dirty="0">
                <a:solidFill>
                  <a:srgbClr val="003D6E"/>
                </a:solidFill>
              </a:rPr>
              <a:t> </a:t>
            </a:r>
            <a:endParaRPr lang="pl-PL" sz="2400" b="1" dirty="0">
              <a:solidFill>
                <a:srgbClr val="003D6E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31659" y="1352212"/>
            <a:ext cx="11997375" cy="3503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marL="457082" indent="-457082" algn="l" defTabSz="584051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Upowszechnianie wiedzy</a:t>
            </a:r>
            <a:endParaRPr lang="pl-PL" sz="6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organizujemy szkolenia dla pracodawców:</a:t>
            </a:r>
          </a:p>
          <a:p>
            <a:pPr marL="1161753" indent="-449149" algn="l" defTabSz="584051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>
                <a:solidFill>
                  <a:srgbClr val="002060"/>
                </a:solidFill>
                <a:cs typeface="Arial" panose="020B0604020202020204" pitchFamily="34" charset="0"/>
              </a:rPr>
              <a:t>przyczyny i konsekwencje wypadków przy pracy i chorób zawodowych</a:t>
            </a:r>
          </a:p>
          <a:p>
            <a:pPr marL="1161753" indent="-449149" algn="l" defTabSz="584051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>
                <a:solidFill>
                  <a:srgbClr val="002060"/>
                </a:solidFill>
                <a:cs typeface="Arial" panose="020B0604020202020204" pitchFamily="34" charset="0"/>
              </a:rPr>
              <a:t>możliwości i ograniczenia zawodowe </a:t>
            </a:r>
            <a:r>
              <a:rPr lang="pl-PL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OzN</a:t>
            </a:r>
            <a:endParaRPr lang="pl-PL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161753" indent="-449149" algn="l" defTabSz="584051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>
                <a:solidFill>
                  <a:srgbClr val="002060"/>
                </a:solidFill>
                <a:cs typeface="Arial" panose="020B0604020202020204" pitchFamily="34" charset="0"/>
              </a:rPr>
              <a:t>organizacja stanowiska pracy</a:t>
            </a:r>
          </a:p>
          <a:p>
            <a:pPr marL="449148" algn="l" defTabSz="584051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49148" algn="l" defTabSz="584051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magdalena.szczepan01\Desktop\zdj OzN\szkolenia bh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3868691"/>
            <a:ext cx="9138288" cy="491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gdalena.szczepan01\Desktop\IMG_55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9" y="3103974"/>
            <a:ext cx="3818625" cy="530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gdalena.szczepan01\Desktop\IMG_55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85" y="3580656"/>
            <a:ext cx="3134097" cy="323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24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72380" y="1446750"/>
            <a:ext cx="10082332" cy="256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marL="457082" indent="-457082" algn="l" defTabSz="584051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Upowszechnianie wiedzy</a:t>
            </a:r>
            <a:endParaRPr lang="pl-PL" sz="1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chemeClr val="tx1"/>
                </a:solidFill>
                <a:cs typeface="Arial" panose="020B0604020202020204" pitchFamily="34" charset="0"/>
              </a:rPr>
              <a:t>prowadzimy szeroko </a:t>
            </a:r>
            <a:r>
              <a:rPr lang="pl-PL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zakrojoną edukację,</a:t>
            </a:r>
          </a:p>
          <a:p>
            <a:pPr marL="723715" indent="-274567" algn="l" defTabSz="584051" rtl="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kern="1200" dirty="0">
                <a:solidFill>
                  <a:schemeClr val="tx1"/>
                </a:solidFill>
              </a:rPr>
              <a:t>organizujemy wycieczki </a:t>
            </a:r>
            <a:r>
              <a:rPr lang="pl-PL" sz="2800" b="1" kern="1200" dirty="0" smtClean="0">
                <a:solidFill>
                  <a:schemeClr val="tx1"/>
                </a:solidFill>
              </a:rPr>
              <a:t>do </a:t>
            </a:r>
            <a:r>
              <a:rPr lang="pl-PL" sz="2800" b="1" kern="1200" dirty="0">
                <a:solidFill>
                  <a:schemeClr val="tx1"/>
                </a:solidFill>
              </a:rPr>
              <a:t>naszych </a:t>
            </a:r>
            <a:r>
              <a:rPr lang="pl-PL" sz="2800" b="1" kern="1200" dirty="0" smtClean="0">
                <a:solidFill>
                  <a:schemeClr val="tx1"/>
                </a:solidFill>
              </a:rPr>
              <a:t/>
            </a:r>
            <a:br>
              <a:rPr lang="pl-PL" sz="2800" b="1" kern="1200" dirty="0" smtClean="0">
                <a:solidFill>
                  <a:schemeClr val="tx1"/>
                </a:solidFill>
              </a:rPr>
            </a:br>
            <a:r>
              <a:rPr lang="pl-PL" sz="2800" b="1" kern="1200" dirty="0" smtClean="0">
                <a:solidFill>
                  <a:schemeClr val="tx1"/>
                </a:solidFill>
              </a:rPr>
              <a:t>oddziałów z </a:t>
            </a:r>
            <a:r>
              <a:rPr lang="pl-PL" sz="2800" b="1" kern="1200" dirty="0">
                <a:solidFill>
                  <a:schemeClr val="tx1"/>
                </a:solidFill>
              </a:rPr>
              <a:t>pogadanką </a:t>
            </a:r>
            <a:r>
              <a:rPr lang="pl-PL" sz="2800" b="1" kern="1200" dirty="0" smtClean="0">
                <a:solidFill>
                  <a:schemeClr val="tx1"/>
                </a:solidFill>
              </a:rPr>
              <a:t>edukacyjną,</a:t>
            </a:r>
            <a:endParaRPr lang="pl-PL" sz="2800" b="1" kern="1200" dirty="0">
              <a:solidFill>
                <a:schemeClr val="tx1"/>
              </a:solidFill>
            </a:endParaRP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ymbol zastępczy tekstu 7"/>
          <p:cNvSpPr>
            <a:spLocks noGrp="1"/>
          </p:cNvSpPr>
          <p:nvPr>
            <p:ph type="body" sz="quarter" idx="14"/>
          </p:nvPr>
        </p:nvSpPr>
        <p:spPr>
          <a:xfrm>
            <a:off x="3046016" y="112692"/>
            <a:ext cx="7965921" cy="700161"/>
          </a:xfrm>
        </p:spPr>
        <p:txBody>
          <a:bodyPr/>
          <a:lstStyle/>
          <a:p>
            <a:pPr algn="l"/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Co jeszcze robi ZUS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53" y="2284512"/>
            <a:ext cx="4896544" cy="621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4029094"/>
            <a:ext cx="6190060" cy="477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356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76887" y="964506"/>
            <a:ext cx="10082332" cy="11182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marL="457082" indent="-457082" algn="l" defTabSz="584051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Upowszechnianie wiedzy</a:t>
            </a:r>
            <a:endParaRPr lang="pl-PL" sz="1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wydajemy </a:t>
            </a: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i dystrybuujemy periodyki, broszury </a:t>
            </a: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informacyjne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agdalena.szczepan01\Desktop\zdj OzN\baza wqiedz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6" y="2572544"/>
            <a:ext cx="11998369" cy="69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gdalena.szczepan01\Desktop\zdj OzN\20211102_092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38" y="2082731"/>
            <a:ext cx="8607961" cy="75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a 1"/>
          <p:cNvSpPr/>
          <p:nvPr/>
        </p:nvSpPr>
        <p:spPr>
          <a:xfrm>
            <a:off x="1403747" y="6911805"/>
            <a:ext cx="2016225" cy="667455"/>
          </a:xfrm>
          <a:prstGeom prst="ellipse">
            <a:avLst/>
          </a:prstGeom>
          <a:noFill/>
          <a:ln w="31750" cap="flat">
            <a:solidFill>
              <a:schemeClr val="tx1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defTabSz="584051" rtl="0" latinLnBrk="1" hangingPunct="0"/>
            <a:endParaRPr lang="pl-PL" sz="2400">
              <a:solidFill>
                <a:srgbClr val="FFFFFF"/>
              </a:solidFill>
            </a:endParaRPr>
          </a:p>
        </p:txBody>
      </p:sp>
      <p:sp>
        <p:nvSpPr>
          <p:cNvPr id="12" name="Symbol zastępczy tekstu 7"/>
          <p:cNvSpPr>
            <a:spLocks noGrp="1"/>
          </p:cNvSpPr>
          <p:nvPr>
            <p:ph type="body" sz="quarter" idx="14"/>
          </p:nvPr>
        </p:nvSpPr>
        <p:spPr>
          <a:xfrm>
            <a:off x="3046016" y="112692"/>
            <a:ext cx="7965921" cy="700161"/>
          </a:xfrm>
        </p:spPr>
        <p:txBody>
          <a:bodyPr/>
          <a:lstStyle/>
          <a:p>
            <a:pPr algn="l"/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Co jeszcze robi ZUS ?</a:t>
            </a:r>
          </a:p>
        </p:txBody>
      </p:sp>
    </p:spTree>
    <p:extLst>
      <p:ext uri="{BB962C8B-B14F-4D97-AF65-F5344CB8AC3E}">
        <p14:creationId xmlns:p14="http://schemas.microsoft.com/office/powerpoint/2010/main" val="2596083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9" name="pole tekstowe 8"/>
          <p:cNvSpPr txBox="1"/>
          <p:nvPr/>
        </p:nvSpPr>
        <p:spPr>
          <a:xfrm flipH="1">
            <a:off x="202134" y="1331866"/>
            <a:ext cx="9865096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sz="3000" b="1" dirty="0" smtClean="0">
                <a:solidFill>
                  <a:schemeClr val="tx1"/>
                </a:solidFill>
              </a:rPr>
              <a:t>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92711" y="863963"/>
            <a:ext cx="10082332" cy="30726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Upowszechnianie wiedzy</a:t>
            </a:r>
          </a:p>
          <a:p>
            <a:pPr marL="723900" lvl="0" indent="-274638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współpraca z lokalnymi organizacjami i instytucjami działającymi na rzecz </a:t>
            </a:r>
            <a:r>
              <a:rPr lang="pl-PL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OzN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(webinaria, dni otwarte)</a:t>
            </a:r>
          </a:p>
          <a:p>
            <a:pPr marL="723900" lvl="0" indent="-274638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organizujemy wydarzenia (PFRON, Centrum 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omocy 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odzinie, NFZ, Zw. Niewidomych, PUP, PIP, uczelnie wyższe i in.)</a:t>
            </a:r>
            <a:endParaRPr lang="pl-PL" sz="28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49262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8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magdalena.szczepan01\Desktop\zdj OzN\szkole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51" y="3642522"/>
            <a:ext cx="6334549" cy="49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gdalena.szczepan01\Desktop\zdj OzN\20211102_085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2664"/>
            <a:ext cx="6674421" cy="49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71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33531" y="1343946"/>
            <a:ext cx="11560259" cy="59811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3200" b="1" dirty="0">
                <a:solidFill>
                  <a:srgbClr val="002060"/>
                </a:solidFill>
                <a:latin typeface="Calibri" panose="020F0502020204030204" pitchFamily="34" charset="0"/>
                <a:cs typeface="Times New Roman"/>
              </a:rPr>
              <a:t>my też szkolimy </a:t>
            </a:r>
            <a:r>
              <a:rPr lang="pl-PL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/>
              </a:rPr>
              <a:t>się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0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3200" b="1" u="sng" dirty="0" smtClean="0">
                <a:solidFill>
                  <a:srgbClr val="002060"/>
                </a:solidFill>
                <a:ea typeface="Calibri"/>
                <a:cs typeface="Times New Roman"/>
              </a:rPr>
              <a:t>wygrany </a:t>
            </a:r>
            <a:r>
              <a:rPr lang="pl-PL" sz="3200" b="1" u="sng" dirty="0">
                <a:solidFill>
                  <a:srgbClr val="002060"/>
                </a:solidFill>
                <a:ea typeface="Calibri"/>
                <a:cs typeface="Times New Roman"/>
              </a:rPr>
              <a:t>nabór do projektu</a:t>
            </a:r>
            <a:r>
              <a:rPr lang="pl-PL" sz="3200" dirty="0">
                <a:solidFill>
                  <a:srgbClr val="002060"/>
                </a:solidFill>
                <a:ea typeface="Calibri"/>
                <a:cs typeface="Times New Roman"/>
              </a:rPr>
              <a:t> „Ośrodek Wsparcia Architektury Dostępnej (</a:t>
            </a:r>
            <a:r>
              <a:rPr lang="pl-PL" sz="3200" b="1" u="sng" dirty="0">
                <a:solidFill>
                  <a:srgbClr val="002060"/>
                </a:solidFill>
                <a:ea typeface="Calibri"/>
                <a:cs typeface="Times New Roman"/>
              </a:rPr>
              <a:t>OWDA*</a:t>
            </a:r>
            <a:r>
              <a:rPr lang="pl-PL" sz="3200" dirty="0">
                <a:solidFill>
                  <a:srgbClr val="002060"/>
                </a:solidFill>
                <a:ea typeface="Calibri"/>
                <a:cs typeface="Times New Roman"/>
              </a:rPr>
              <a:t>) – kompleksowe usługi w zakresie dostępności architektonicznej dla podmiotów publicznych</a:t>
            </a:r>
            <a:r>
              <a:rPr lang="pl-PL" sz="3200" dirty="0" smtClean="0">
                <a:solidFill>
                  <a:srgbClr val="002060"/>
                </a:solidFill>
                <a:ea typeface="Calibri"/>
                <a:cs typeface="Times New Roman"/>
              </a:rPr>
              <a:t>” (459) </a:t>
            </a:r>
            <a:r>
              <a:rPr lang="pl-PL" sz="2400" dirty="0" smtClean="0">
                <a:solidFill>
                  <a:srgbClr val="002060"/>
                </a:solidFill>
              </a:rPr>
              <a:t>projekt </a:t>
            </a:r>
            <a:r>
              <a:rPr lang="pl-PL" sz="2400" dirty="0">
                <a:solidFill>
                  <a:srgbClr val="002060"/>
                </a:solidFill>
              </a:rPr>
              <a:t>doradczy realizowany przez Fundację Aktywnej Rehabilitacji we współpracy </a:t>
            </a:r>
            <a:r>
              <a:rPr lang="pl-PL" sz="2400" dirty="0" smtClean="0">
                <a:solidFill>
                  <a:srgbClr val="002060"/>
                </a:solidFill>
              </a:rPr>
              <a:t/>
            </a:r>
            <a:br>
              <a:rPr lang="pl-PL" sz="2400" dirty="0" smtClean="0">
                <a:solidFill>
                  <a:srgbClr val="002060"/>
                </a:solidFill>
              </a:rPr>
            </a:br>
            <a:r>
              <a:rPr lang="pl-PL" sz="2400" dirty="0" smtClean="0">
                <a:solidFill>
                  <a:srgbClr val="002060"/>
                </a:solidFill>
              </a:rPr>
              <a:t>z </a:t>
            </a:r>
            <a:r>
              <a:rPr lang="pl-PL" sz="2400" dirty="0">
                <a:solidFill>
                  <a:srgbClr val="002060"/>
                </a:solidFill>
              </a:rPr>
              <a:t>Państwowym Funduszem Rehabilitacji Osób Niepełnosprawnych i </a:t>
            </a:r>
            <a:r>
              <a:rPr lang="pl-PL" sz="2400" dirty="0" err="1" smtClean="0">
                <a:solidFill>
                  <a:srgbClr val="002060"/>
                </a:solidFill>
              </a:rPr>
              <a:t>ARQiteka</a:t>
            </a:r>
            <a:endParaRPr lang="pl-PL" sz="2400" dirty="0" smtClean="0">
              <a:solidFill>
                <a:srgbClr val="002060"/>
              </a:solidFill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pl-PL" sz="2400" dirty="0" smtClean="0">
              <a:solidFill>
                <a:srgbClr val="002060"/>
              </a:solidFill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/>
              </a:rPr>
              <a:t>„Dostępność i użyteczność stron internetowych oraz dokumentów cyfrowych”  </a:t>
            </a:r>
            <a:r>
              <a:rPr lang="pl-PL" sz="3200" u="sng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/>
              </a:rPr>
              <a:t>Fundacji Widzialni </a:t>
            </a:r>
            <a:br>
              <a:rPr lang="pl-PL" sz="3200" u="sng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/>
              </a:rPr>
            </a:br>
            <a:r>
              <a:rPr lang="pl-PL" sz="3200" u="sng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/>
              </a:rPr>
              <a:t>5. miejsce </a:t>
            </a:r>
            <a:r>
              <a:rPr lang="pl-PL" sz="32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/>
              </a:rPr>
              <a:t>na 50 przebadanych podmiotów</a:t>
            </a:r>
            <a:endParaRPr lang="pl-PL" sz="3200" dirty="0">
              <a:solidFill>
                <a:srgbClr val="002060"/>
              </a:solidFill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14"/>
          </p:nvPr>
        </p:nvSpPr>
        <p:spPr>
          <a:xfrm>
            <a:off x="702779" y="803886"/>
            <a:ext cx="11521280" cy="1080121"/>
          </a:xfrm>
        </p:spPr>
        <p:txBody>
          <a:bodyPr/>
          <a:lstStyle/>
          <a:p>
            <a:pPr lvl="0" algn="l"/>
            <a:r>
              <a:rPr lang="pl-PL" sz="4000" dirty="0">
                <a:solidFill>
                  <a:srgbClr val="00993F">
                    <a:lumMod val="50000"/>
                  </a:srgbClr>
                </a:solidFill>
              </a:rPr>
              <a:t>Co jeszcze robi ZUS </a:t>
            </a:r>
            <a:r>
              <a:rPr lang="pl-PL" sz="4000" dirty="0" smtClean="0">
                <a:solidFill>
                  <a:srgbClr val="00993F">
                    <a:lumMod val="50000"/>
                  </a:srgbClr>
                </a:solidFill>
              </a:rPr>
              <a:t>w ramach Dostępności plus?</a:t>
            </a:r>
            <a:endParaRPr lang="pl-PL" sz="4000" dirty="0">
              <a:solidFill>
                <a:srgbClr val="00993F">
                  <a:lumMod val="50000"/>
                </a:srgbClr>
              </a:solidFill>
            </a:endParaRP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84969" y="7613104"/>
            <a:ext cx="124573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800" dirty="0" smtClean="0">
                <a:solidFill>
                  <a:srgbClr val="002060"/>
                </a:solidFill>
              </a:rPr>
              <a:t>*</a:t>
            </a:r>
            <a:r>
              <a:rPr lang="pl-PL" sz="1600" dirty="0">
                <a:solidFill>
                  <a:srgbClr val="002060"/>
                </a:solidFill>
              </a:rPr>
              <a:t>Ośrodek Wsparcia Architektury Dostępnej (OWDA) to pilotażowy </a:t>
            </a:r>
            <a:r>
              <a:rPr lang="pl-PL" sz="1600" dirty="0" smtClean="0">
                <a:solidFill>
                  <a:srgbClr val="002060"/>
                </a:solidFill>
              </a:rPr>
              <a:t>projekt w </a:t>
            </a:r>
            <a:r>
              <a:rPr lang="pl-PL" sz="1600" dirty="0">
                <a:solidFill>
                  <a:srgbClr val="002060"/>
                </a:solidFill>
              </a:rPr>
              <a:t>ramach Programu Operacyjnego Wiedza Edukacja Rozwój (POWER). Głównym celem projektu jest wsparcie podmiotów publicznych w zapewnieniu dostępności architektonicznej obiektów i ich bezpośredniego otoczenia dla osób ze szczególnymi potrzebami. Wsparcie to realizowane jest poprzez profesjonalny audyt, informacje na temat rozwiązań służących zapewnieniu dostępności lub doradztwo merytoryczne w tym zakresie. </a:t>
            </a:r>
            <a:r>
              <a:rPr lang="pl-PL" sz="1600" dirty="0" smtClean="0">
                <a:solidFill>
                  <a:srgbClr val="002060"/>
                </a:solidFill>
              </a:rPr>
              <a:t>Projekt </a:t>
            </a:r>
            <a:r>
              <a:rPr lang="pl-PL" sz="1600" dirty="0">
                <a:solidFill>
                  <a:srgbClr val="002060"/>
                </a:solidFill>
              </a:rPr>
              <a:t>może także stanowić płaszczyznę do dyskusji na temat dostępności architektonicznej oraz projektowania uniwersalnego.</a:t>
            </a:r>
          </a:p>
        </p:txBody>
      </p:sp>
    </p:spTree>
    <p:extLst>
      <p:ext uri="{BB962C8B-B14F-4D97-AF65-F5344CB8AC3E}">
        <p14:creationId xmlns:p14="http://schemas.microsoft.com/office/powerpoint/2010/main" val="3637854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gdalena.szczepan01\Desktop\Dyplom_wyr_specjalne_ZUS_202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25" y="1780456"/>
            <a:ext cx="6819075" cy="96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53728" y="2818765"/>
            <a:ext cx="6048672" cy="46115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3200" dirty="0" smtClean="0"/>
              <a:t>Jury </a:t>
            </a:r>
            <a:r>
              <a:rPr lang="pl-PL" sz="3200" dirty="0"/>
              <a:t>konkursu architektoniczno-urbanistycznego „Lider Dostępności” pod honorowym patronatem Prezydenta RP, zwróciło uwagę, że w wielu miejscach w Polsce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oddziały </a:t>
            </a:r>
            <a:r>
              <a:rPr lang="pl-PL" sz="3200" dirty="0"/>
              <a:t>ZUS wyznaczają nowy standard obsługi klientów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z </a:t>
            </a:r>
            <a:r>
              <a:rPr lang="pl-PL" sz="3200" dirty="0"/>
              <a:t>niepełnosprawnościami</a:t>
            </a:r>
            <a:r>
              <a:rPr lang="pl-PL" sz="3200" dirty="0" smtClean="0"/>
              <a:t>.</a:t>
            </a:r>
            <a:endParaRPr lang="pl-PL" sz="3200" b="1" dirty="0" smtClean="0">
              <a:solidFill>
                <a:srgbClr val="002060"/>
              </a:solidFill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14"/>
          </p:nvPr>
        </p:nvSpPr>
        <p:spPr>
          <a:xfrm>
            <a:off x="693900" y="1204392"/>
            <a:ext cx="11521280" cy="1080121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pl-PL" sz="4000" dirty="0" smtClean="0">
                <a:solidFill>
                  <a:srgbClr val="002060"/>
                </a:solidFill>
                <a:cs typeface="Times New Roman"/>
              </a:rPr>
              <a:t>Lider Dostępności </a:t>
            </a:r>
            <a:r>
              <a:rPr lang="pl-PL" sz="4000" dirty="0">
                <a:solidFill>
                  <a:srgbClr val="002060"/>
                </a:solidFill>
                <a:cs typeface="Times New Roman"/>
              </a:rPr>
              <a:t>– wyróżnienie specjalne dla ZUS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201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02780" y="2000399"/>
            <a:ext cx="11560259" cy="59349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Zapraszamy do naszego stoiska </a:t>
            </a:r>
            <a:r>
              <a:rPr lang="pl-PL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eksperckiego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40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odczas Akademickich Targów Pracy 9.11 w ŁSSE</a:t>
            </a:r>
            <a:endParaRPr lang="pl-PL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zagadnienia dot. świadczeń rentowych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agadnienia dot. rehabilitacji leczniczej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ezpłatne szkolenia bhp dla pracodawców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Dostępność plus – ZUS bez barier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rojekty edukacyjne, współpraca z instytucjami, organizacja wydarzeń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zatrudnienie 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 ZUS, oferty pracy, praktyk i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staży</a:t>
            </a:r>
            <a:endParaRPr lang="pl-PL" sz="28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49262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8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2361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408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/>
          </p:nvPr>
        </p:nvSpPr>
        <p:spPr>
          <a:xfrm>
            <a:off x="1461840" y="1144665"/>
            <a:ext cx="10834878" cy="700162"/>
          </a:xfrm>
        </p:spPr>
        <p:txBody>
          <a:bodyPr/>
          <a:lstStyle/>
          <a:p>
            <a:pPr algn="l"/>
            <a:r>
              <a:rPr lang="pl-PL" sz="4000" dirty="0" smtClean="0">
                <a:solidFill>
                  <a:schemeClr val="accent1">
                    <a:lumMod val="50000"/>
                  </a:schemeClr>
                </a:solidFill>
              </a:rPr>
              <a:t>Co robimy dla osób z niepełnosprawnością</a:t>
            </a:r>
            <a:endParaRPr lang="pl-PL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 flipH="1">
            <a:off x="202134" y="1331866"/>
            <a:ext cx="9865096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sz="3000" b="1" dirty="0" smtClean="0">
                <a:solidFill>
                  <a:srgbClr val="000000"/>
                </a:solidFill>
              </a:rPr>
              <a:t> </a:t>
            </a:r>
            <a:endParaRPr lang="pl-PL" sz="2400" b="1" dirty="0">
              <a:solidFill>
                <a:srgbClr val="0000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46109" y="2253683"/>
            <a:ext cx="8820545" cy="5750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Dostępność plus – </a:t>
            </a:r>
            <a:r>
              <a:rPr lang="pl-PL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od ponad 2 lat ZUS jest sygnatariuszem</a:t>
            </a: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sz="29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712788" indent="-4445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9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 każdym Oddziale powołany:</a:t>
            </a:r>
          </a:p>
          <a:p>
            <a:pPr marL="1076325" indent="-363538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Regionalny koordynator ds. dostępności </a:t>
            </a:r>
          </a:p>
          <a:p>
            <a:pPr marL="1076325" indent="-363538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Zespół ds. zapewnienia dostępności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9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73050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43 oddziały:</a:t>
            </a:r>
            <a:b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210 inspektoratów </a:t>
            </a:r>
          </a:p>
          <a:p>
            <a:pPr marL="273050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70 biur terenowych</a:t>
            </a:r>
          </a:p>
          <a:p>
            <a:pPr marL="273050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8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73050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424 </a:t>
            </a:r>
            <a:r>
              <a:rPr lang="pl-PL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budynki</a:t>
            </a:r>
            <a:endParaRPr lang="pl-PL" sz="28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magdalena.szczepan01\Desktop\Partnerstwo%20na%20rzecz%20dostępności_png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17" y="2889572"/>
            <a:ext cx="4847720" cy="686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1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946" y="31596"/>
            <a:ext cx="2064810" cy="157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253478" y="1060376"/>
            <a:ext cx="12232955" cy="7458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9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pl-PL" sz="29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tan wyjściowy i opracowanie matryc diagnostycznych (list kontrolnych)</a:t>
            </a:r>
          </a:p>
          <a:p>
            <a:pPr lvl="2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(na podst. Standardów projektowania budynków dla </a:t>
            </a:r>
            <a:r>
              <a:rPr lang="pl-PL" sz="2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OzN</a:t>
            </a: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 Min. Rozwoju)</a:t>
            </a:r>
          </a:p>
          <a:p>
            <a:pPr lvl="2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05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lvl="2" indent="-3429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doświadczenie i dobre praktyki </a:t>
            </a: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(</a:t>
            </a: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ISO i Polityka Jakości, Standardy obsługi klientów na SOK)</a:t>
            </a: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4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lvl="5" indent="-3429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wizje lokalne budynków i terenów przylegających, audyt dostępności „www”</a:t>
            </a:r>
          </a:p>
          <a:p>
            <a:pPr marL="342900" lvl="5" indent="-3429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pl-PL" sz="28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lvl="5" indent="-3429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opracowanie 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macierzy barier i utrudnień </a:t>
            </a: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(z podziałem na </a:t>
            </a: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kosztowe 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pl-PL" sz="2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bezkosztowe</a:t>
            </a: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 określenie czasu likwidacji i odpowiedzialnego)</a:t>
            </a: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0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0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lvl="5" indent="-3429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Plany wdrażania dostępności na lata 2021-2022 </a:t>
            </a: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(bieżąca weryfikacja, aktualizacja, analiza przyczyn niezrealizowania)</a:t>
            </a: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4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lvl="5" indent="-342900" algn="l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Plany wdrażania dostępności na lata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2023-2024 </a:t>
            </a:r>
            <a:endParaRPr lang="pl-PL" sz="28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5" indent="0"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(w fazie opiniowania)</a:t>
            </a:r>
            <a:endParaRPr lang="pl-PL" sz="20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trzałka w dół 3"/>
          <p:cNvSpPr/>
          <p:nvPr/>
        </p:nvSpPr>
        <p:spPr>
          <a:xfrm>
            <a:off x="4996331" y="3959881"/>
            <a:ext cx="432048" cy="504056"/>
          </a:xfrm>
          <a:prstGeom prst="downArrow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06" y="5540499"/>
            <a:ext cx="5175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78" y="7037039"/>
            <a:ext cx="5175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8374608" y="5552590"/>
            <a:ext cx="4392488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~</a:t>
            </a:r>
            <a:r>
              <a:rPr kumimoji="0" lang="pl-PL" sz="4400" b="1" i="0" u="none" strike="noStrike" cap="none" spc="0" normalizeH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pl-PL" sz="4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2 200 </a:t>
            </a:r>
            <a:br>
              <a:rPr kumimoji="0" lang="pl-PL" sz="4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</a:br>
            <a:r>
              <a:rPr kumimoji="0" lang="pl-PL" sz="4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zlikwidowanych </a:t>
            </a:r>
            <a:br>
              <a:rPr kumimoji="0" lang="pl-PL" sz="4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</a:br>
            <a:r>
              <a:rPr kumimoji="0" lang="pl-PL" sz="4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barier i utrudnień </a:t>
            </a:r>
            <a:endParaRPr kumimoji="0" lang="pl-PL" sz="4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41288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/>
          </p:nvPr>
        </p:nvSpPr>
        <p:spPr>
          <a:xfrm>
            <a:off x="1461840" y="1144665"/>
            <a:ext cx="10834878" cy="700162"/>
          </a:xfrm>
        </p:spPr>
        <p:txBody>
          <a:bodyPr/>
          <a:lstStyle/>
          <a:p>
            <a:pPr algn="l"/>
            <a:endParaRPr lang="pl-PL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 flipH="1">
            <a:off x="347115" y="649628"/>
            <a:ext cx="11881055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lvl="0" algn="l" defTabSz="58397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pl-PL" sz="2900" b="1" dirty="0">
                <a:solidFill>
                  <a:srgbClr val="002060"/>
                </a:solidFill>
                <a:cs typeface="Arial" panose="020B0604020202020204" pitchFamily="34" charset="0"/>
              </a:rPr>
              <a:t>Dostępność CYFROWA, np. udogodnienia na stronie internetowej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96242" y="2591708"/>
            <a:ext cx="12098846" cy="63042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9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9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9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-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9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2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pl-PL" sz="29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magdalena.szczepan01\Desktop\zdj OzN\ikony 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5" y="1234784"/>
            <a:ext cx="12190288" cy="2987740"/>
          </a:xfrm>
          <a:prstGeom prst="rect">
            <a:avLst/>
          </a:prstGeom>
          <a:noFill/>
          <a:ln w="22225">
            <a:solidFill>
              <a:schemeClr val="tx1">
                <a:lumMod val="60000"/>
                <a:lumOff val="40000"/>
                <a:alpha val="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6334443" y="2123656"/>
            <a:ext cx="2088232" cy="936104"/>
          </a:xfrm>
          <a:prstGeom prst="ellipse">
            <a:avLst/>
          </a:prstGeom>
          <a:noFill/>
          <a:ln w="57150" cap="flat">
            <a:solidFill>
              <a:schemeClr val="tx1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l-PL" sz="2400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4" y="3148608"/>
            <a:ext cx="12241095" cy="765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01" y="6677000"/>
            <a:ext cx="4146066" cy="345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77" y="4732784"/>
            <a:ext cx="8451820" cy="620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5" y="5767269"/>
            <a:ext cx="2182183" cy="398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063" y="2004566"/>
            <a:ext cx="22320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5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4"/>
          <p:cNvSpPr>
            <a:spLocks noChangeArrowheads="1"/>
          </p:cNvSpPr>
          <p:nvPr/>
        </p:nvSpPr>
        <p:spPr bwMode="auto">
          <a:xfrm>
            <a:off x="173851" y="1293708"/>
            <a:ext cx="11801157" cy="8121227"/>
          </a:xfrm>
          <a:prstGeom prst="flowChartAlternateProcess">
            <a:avLst/>
          </a:prstGeom>
          <a:solidFill>
            <a:srgbClr val="DDDDDD"/>
          </a:solidFill>
          <a:ln w="69850">
            <a:solidFill>
              <a:srgbClr val="CC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6300" b="1" kern="1200">
              <a:solidFill>
                <a:srgbClr val="000000"/>
              </a:solidFill>
            </a:endParaRPr>
          </a:p>
        </p:txBody>
      </p:sp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1245816" y="1411074"/>
            <a:ext cx="5149176" cy="3052967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2000" b="1" kern="1200" dirty="0">
              <a:solidFill>
                <a:srgbClr val="000000"/>
              </a:solidFill>
            </a:endParaRPr>
          </a:p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4800" b="1" kern="1200" dirty="0">
                <a:solidFill>
                  <a:srgbClr val="000000"/>
                </a:solidFill>
              </a:rPr>
              <a:t>Już </a:t>
            </a:r>
            <a:r>
              <a:rPr lang="pl-PL" altLang="pl-PL" sz="5400" b="1" kern="1200" dirty="0">
                <a:solidFill>
                  <a:srgbClr val="006600"/>
                </a:solidFill>
              </a:rPr>
              <a:t>ponad </a:t>
            </a:r>
          </a:p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5400" b="1" kern="1200" dirty="0">
                <a:solidFill>
                  <a:srgbClr val="006600"/>
                </a:solidFill>
              </a:rPr>
              <a:t>10 milionów </a:t>
            </a:r>
          </a:p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5400" b="1" kern="1200" dirty="0">
                <a:solidFill>
                  <a:srgbClr val="006600"/>
                </a:solidFill>
              </a:rPr>
              <a:t>użytkowników</a:t>
            </a:r>
            <a:r>
              <a:rPr lang="pl-PL" altLang="pl-PL" sz="5400" b="1" kern="1200" dirty="0">
                <a:solidFill>
                  <a:srgbClr val="A50021"/>
                </a:solidFill>
              </a:rPr>
              <a:t> </a:t>
            </a:r>
          </a:p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4800" b="1" kern="1200" dirty="0">
                <a:solidFill>
                  <a:srgbClr val="000000"/>
                </a:solidFill>
              </a:rPr>
              <a:t>korzysta z PUE </a:t>
            </a: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6683023" y="1636439"/>
            <a:ext cx="4787929" cy="3717881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5100" b="1" kern="1200" dirty="0">
                <a:solidFill>
                  <a:srgbClr val="000000"/>
                </a:solidFill>
              </a:rPr>
              <a:t> </a:t>
            </a:r>
            <a:r>
              <a:rPr lang="pl-PL" altLang="pl-PL" sz="5700" b="1" kern="1200" dirty="0">
                <a:solidFill>
                  <a:srgbClr val="006600"/>
                </a:solidFill>
              </a:rPr>
              <a:t>Dziękujemy </a:t>
            </a:r>
          </a:p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5700" b="1" kern="1200" dirty="0">
                <a:solidFill>
                  <a:srgbClr val="006600"/>
                </a:solidFill>
              </a:rPr>
              <a:t>Państwu </a:t>
            </a:r>
          </a:p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5700" b="1" kern="1200" dirty="0">
                <a:solidFill>
                  <a:srgbClr val="006600"/>
                </a:solidFill>
              </a:rPr>
              <a:t>za zaufanie </a:t>
            </a:r>
          </a:p>
          <a:p>
            <a:pPr defTabSz="130046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5700" b="1" kern="1200" dirty="0">
              <a:solidFill>
                <a:srgbClr val="000000"/>
              </a:solidFill>
            </a:endParaRPr>
          </a:p>
        </p:txBody>
      </p:sp>
      <p:cxnSp>
        <p:nvCxnSpPr>
          <p:cNvPr id="3" name="Łącznik prostoliniowy 2"/>
          <p:cNvCxnSpPr/>
          <p:nvPr/>
        </p:nvCxnSpPr>
        <p:spPr>
          <a:xfrm>
            <a:off x="6595834" y="1431431"/>
            <a:ext cx="0" cy="3379894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7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80" y="4811325"/>
            <a:ext cx="9055947" cy="434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81720" y="339601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2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Transformacja </a:t>
            </a:r>
            <a:r>
              <a:rPr lang="pl-PL" sz="2800" b="1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cyfrowa </a:t>
            </a:r>
            <a:r>
              <a:rPr lang="pl-PL" sz="2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 rozwój </a:t>
            </a:r>
            <a:r>
              <a:rPr lang="pl-PL" sz="2800" b="1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e-administracji – </a:t>
            </a:r>
            <a:br>
              <a:rPr lang="pl-PL" sz="2800" b="1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</a:br>
            <a:r>
              <a:rPr lang="pl-PL" sz="2800" b="1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ZUS to pierwszy e-urząd w Polsce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229" y="137334"/>
            <a:ext cx="1701866" cy="129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0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 flipH="1">
            <a:off x="639210" y="839345"/>
            <a:ext cx="9865097" cy="562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algn="just" defTabSz="584051"/>
            <a:r>
              <a:rPr lang="pl-PL" sz="3000" b="1" dirty="0">
                <a:solidFill>
                  <a:srgbClr val="003D6E"/>
                </a:solidFill>
              </a:rPr>
              <a:t> </a:t>
            </a:r>
            <a:endParaRPr lang="pl-PL" sz="2400" b="1" dirty="0">
              <a:solidFill>
                <a:srgbClr val="003D6E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39211" y="1885909"/>
            <a:ext cx="10082332" cy="4165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9" rtlCol="0" anchor="ctr">
            <a:spAutoFit/>
          </a:bodyPr>
          <a:lstStyle/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PUE ZUS</a:t>
            </a:r>
            <a:endParaRPr lang="pl-PL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e-ZLA</a:t>
            </a: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e-płatnik</a:t>
            </a: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e-wizyta</a:t>
            </a: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e-rozliczenia</a:t>
            </a: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e-zasiłki </a:t>
            </a:r>
            <a:endParaRPr lang="pl-PL" sz="28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k</a:t>
            </a: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anał </a:t>
            </a: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na </a:t>
            </a: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YouTube </a:t>
            </a:r>
            <a:r>
              <a:rPr lang="pl-PL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Elektroniczny ZUS</a:t>
            </a: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723715" indent="-274567" algn="l" defTabSz="584051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p</a:t>
            </a: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rofil ZUS na LinkedIn</a:t>
            </a:r>
            <a:endParaRPr lang="pl-PL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magdalena.szczepan01\Desktop\zdj OzN\e-zasił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9" y="6821016"/>
            <a:ext cx="1924832" cy="19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gdalena.szczepan01\Desktop\zdj OzN\e-rozliczen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60" y="6821015"/>
            <a:ext cx="1917163" cy="19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212" y="6051122"/>
            <a:ext cx="2310734" cy="98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77" y="7169997"/>
            <a:ext cx="155416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magdalena.szczepan01\Desktop\zdj OzN\e-wizyt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46" y="387449"/>
            <a:ext cx="6336704" cy="936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ZUS pierwszy e-urząd w kraju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002060"/>
                </a:solidFill>
                <a:cs typeface="Arial" panose="020B0604020202020204" pitchFamily="34" charset="0"/>
              </a:rPr>
              <a:t>Transformacja cyfrowa  </a:t>
            </a:r>
            <a:r>
              <a:rPr lang="pl-PL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pl-PL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dirty="0" smtClean="0">
                <a:solidFill>
                  <a:srgbClr val="002060"/>
                </a:solidFill>
                <a:cs typeface="Arial" panose="020B0604020202020204" pitchFamily="34" charset="0"/>
              </a:rPr>
              <a:t>i </a:t>
            </a:r>
            <a:r>
              <a:rPr lang="pl-PL" dirty="0">
                <a:solidFill>
                  <a:srgbClr val="002060"/>
                </a:solidFill>
                <a:cs typeface="Arial" panose="020B0604020202020204" pitchFamily="34" charset="0"/>
              </a:rPr>
              <a:t>rozwój e-administracji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63440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28819" y="1661265"/>
            <a:ext cx="11781623" cy="6619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1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6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l-PL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l-PL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pętla indukcyjna</a:t>
            </a: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tłumacz PJM, SJM, SKOGN</a:t>
            </a: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e-wizyta w języku migowym</a:t>
            </a: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>
                <a:solidFill>
                  <a:srgbClr val="002060"/>
                </a:solidFill>
                <a:cs typeface="Arial" panose="020B0604020202020204" pitchFamily="34" charset="0"/>
              </a:rPr>
              <a:t>w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izyta domowa</a:t>
            </a: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w</a:t>
            </a:r>
            <a:r>
              <a:rPr lang="pl-PL" sz="24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ideotłumacz</a:t>
            </a: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 COT</a:t>
            </a: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>
                <a:solidFill>
                  <a:srgbClr val="002060"/>
                </a:solidFill>
                <a:cs typeface="Arial" panose="020B0604020202020204" pitchFamily="34" charset="0"/>
              </a:rPr>
              <a:t>kalendarze w jęz. Braille`a</a:t>
            </a: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>
                <a:solidFill>
                  <a:srgbClr val="002060"/>
                </a:solidFill>
                <a:cs typeface="Arial" panose="020B0604020202020204" pitchFamily="34" charset="0"/>
              </a:rPr>
              <a:t>podkładki, ramki do podpisu</a:t>
            </a:r>
          </a:p>
          <a:p>
            <a:pPr marL="457200" indent="-180975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lampki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05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8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Zgłoszenie potrzeby obsługi bezpośrednio w placówce, </a:t>
            </a:r>
            <a:br>
              <a:rPr lang="pl-PL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e-mailowo, formularz na stronie, telefonicznie COT </a:t>
            </a:r>
            <a:br>
              <a:rPr lang="pl-PL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(pomoc zaufanego od 16 r.ż.) </a:t>
            </a:r>
            <a:endParaRPr lang="pl-PL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79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magdalena.szczepan01\Desktop\zdj OzN\siedziba - wideotłumacz i PJ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8" y="2840523"/>
            <a:ext cx="455798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gdalena.szczepan01\Desktop\zdj OzN\pętla indukcyjna Bału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76" y="5589441"/>
            <a:ext cx="6362234" cy="29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agdalena.szczepan01\Desktop\zdj OzN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61" y="3364632"/>
            <a:ext cx="2414792" cy="17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52" y="5524872"/>
            <a:ext cx="2376264" cy="346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14"/>
          </p:nvPr>
        </p:nvSpPr>
        <p:spPr>
          <a:xfrm>
            <a:off x="804407" y="1048286"/>
            <a:ext cx="11521280" cy="1080121"/>
          </a:xfrm>
        </p:spPr>
        <p:txBody>
          <a:bodyPr/>
          <a:lstStyle/>
          <a:p>
            <a:pPr lvl="0" algn="l" defTabSz="583950" rtl="0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r>
              <a:rPr lang="pl-PL" sz="3200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Dostępność ARCHITEKTONICZNA i INF.KOMUNIK.</a:t>
            </a:r>
          </a:p>
          <a:p>
            <a:pPr lvl="0" algn="l" defTabSz="583950" rtl="0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endParaRPr lang="pl-PL" sz="1200" dirty="0" smtClean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lvl="0" algn="l" defTabSz="583991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r>
              <a:rPr lang="pl-PL" sz="2900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- ułatwienia </a:t>
            </a:r>
            <a:r>
              <a:rPr lang="pl-PL" sz="29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dla osób z niepełnosprawnością </a:t>
            </a:r>
            <a:r>
              <a:rPr lang="pl-PL" sz="2900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słuchu</a:t>
            </a:r>
            <a:r>
              <a:rPr lang="pl-PL" sz="29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lang="pl-PL" sz="2900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wzroku</a:t>
            </a:r>
          </a:p>
          <a:p>
            <a:pPr lvl="0" algn="l" defTabSz="583991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endParaRPr lang="pl-PL" sz="2900" dirty="0" smtClean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lvl="0" algn="l" defTabSz="583991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endParaRPr lang="pl-PL" sz="29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lvl="0" algn="l" defTabSz="583991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endParaRPr lang="pl-PL" sz="29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lvl="0" algn="l" defTabSz="583950" rtl="0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endParaRPr lang="pl-PL" sz="32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29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3118024" y="77642"/>
            <a:ext cx="9217024" cy="496466"/>
          </a:xfrm>
        </p:spPr>
        <p:txBody>
          <a:bodyPr/>
          <a:lstStyle/>
          <a:p>
            <a:pPr lvl="0"/>
            <a:r>
              <a:rPr lang="pl-PL" sz="2000" dirty="0">
                <a:solidFill>
                  <a:srgbClr val="003D6E"/>
                </a:solidFill>
              </a:rPr>
              <a:t>ZUS dla osób z niepełnosprawnościami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/>
          </p:nvPr>
        </p:nvSpPr>
        <p:spPr>
          <a:xfrm>
            <a:off x="546760" y="888187"/>
            <a:ext cx="10834878" cy="700162"/>
          </a:xfrm>
        </p:spPr>
        <p:txBody>
          <a:bodyPr/>
          <a:lstStyle/>
          <a:p>
            <a:pPr lvl="0" algn="l" defTabSz="583950" rtl="0" fontAlgn="base">
              <a:spcBef>
                <a:spcPct val="0"/>
              </a:spcBef>
              <a:spcAft>
                <a:spcPts val="600"/>
              </a:spcAft>
              <a:buSzTx/>
              <a:defRPr/>
            </a:pPr>
            <a:r>
              <a:rPr lang="pl-PL" sz="3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Dostępność ARCHITEKTONICZNA i </a:t>
            </a:r>
            <a:r>
              <a:rPr lang="pl-PL" sz="3200" dirty="0" smtClea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INF.KOMUNIK</a:t>
            </a:r>
            <a:endParaRPr lang="pl-PL" sz="32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3283" y="1550868"/>
            <a:ext cx="11781623" cy="856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3950" rt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pl-PL" sz="2900" b="1" dirty="0">
                <a:solidFill>
                  <a:srgbClr val="002060"/>
                </a:solidFill>
                <a:cs typeface="Arial" panose="020B0604020202020204" pitchFamily="34" charset="0"/>
              </a:rPr>
              <a:t>ułatwienia dla osób z niepełnosprawnością ruchu</a:t>
            </a:r>
          </a:p>
          <a:p>
            <a:pPr algn="l" defTabSz="583950" rtl="0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81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9" y="3004592"/>
            <a:ext cx="4375268" cy="247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12" y="2384148"/>
            <a:ext cx="3448585" cy="460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8" y="5625726"/>
            <a:ext cx="3049621" cy="406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05" y="6749008"/>
            <a:ext cx="3555927" cy="294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80" y="2984186"/>
            <a:ext cx="4536504" cy="340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14" y="6127071"/>
            <a:ext cx="2676688" cy="356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839" y="7166783"/>
            <a:ext cx="3044736" cy="252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872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4"/>
          </p:nvPr>
        </p:nvSpPr>
        <p:spPr>
          <a:xfrm>
            <a:off x="2974010" y="130487"/>
            <a:ext cx="10834879" cy="700161"/>
          </a:xfrm>
        </p:spPr>
        <p:txBody>
          <a:bodyPr/>
          <a:lstStyle/>
          <a:p>
            <a:pPr algn="l"/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Co </a:t>
            </a:r>
            <a:r>
              <a:rPr lang="pl-PL" sz="4000" dirty="0" smtClean="0">
                <a:solidFill>
                  <a:schemeClr val="accent1">
                    <a:lumMod val="50000"/>
                  </a:schemeClr>
                </a:solidFill>
              </a:rPr>
              <a:t>jeszcze ZUS </a:t>
            </a:r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robi </a:t>
            </a:r>
            <a:r>
              <a:rPr lang="pl-PL" sz="4000" dirty="0" smtClean="0">
                <a:solidFill>
                  <a:schemeClr val="accent1">
                    <a:lumMod val="50000"/>
                  </a:schemeClr>
                </a:solidFill>
              </a:rPr>
              <a:t>dla </a:t>
            </a:r>
            <a:r>
              <a:rPr lang="pl-PL" sz="4000" dirty="0" err="1" smtClean="0">
                <a:solidFill>
                  <a:schemeClr val="accent1">
                    <a:lumMod val="50000"/>
                  </a:schemeClr>
                </a:solidFill>
              </a:rPr>
              <a:t>OzN</a:t>
            </a:r>
            <a:r>
              <a:rPr lang="pl-PL" sz="40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pl-PL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 flipH="1">
            <a:off x="309712" y="589546"/>
            <a:ext cx="9865096" cy="548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8" rtlCol="0" anchor="ctr">
            <a:spAutoFit/>
          </a:bodyPr>
          <a:lstStyle/>
          <a:p>
            <a:pPr algn="just" defTabSz="584004" rtl="0"/>
            <a:r>
              <a:rPr lang="pl-PL" sz="2900" b="1" dirty="0">
                <a:solidFill>
                  <a:srgbClr val="003D6E"/>
                </a:solidFill>
              </a:rPr>
              <a:t> </a:t>
            </a:r>
            <a:endParaRPr lang="pl-PL" sz="2400" b="1" dirty="0">
              <a:solidFill>
                <a:srgbClr val="003D6E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22262" y="1138384"/>
            <a:ext cx="12582538" cy="66966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5" tIns="50785" rIns="50785" bIns="50785" numCol="1" spcCol="38088" rtlCol="0" anchor="ctr">
            <a:spAutoFit/>
          </a:bodyPr>
          <a:lstStyle/>
          <a:p>
            <a:pPr marL="457046" indent="-457046" algn="l" defTabSz="584004" rtl="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800" b="1" dirty="0">
                <a:solidFill>
                  <a:srgbClr val="002060"/>
                </a:solidFill>
                <a:cs typeface="Arial" panose="020B0604020202020204" pitchFamily="34" charset="0"/>
              </a:rPr>
              <a:t>Aktywizacja </a:t>
            </a:r>
            <a:r>
              <a:rPr lang="pl-PL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zawodowa</a:t>
            </a:r>
          </a:p>
          <a:p>
            <a:pPr marL="457046" indent="-457046" algn="l" defTabSz="584004" rtl="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pl-PL" sz="3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654" indent="-274546" algn="l" defTabSz="584004" rtl="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600" b="1" dirty="0">
                <a:solidFill>
                  <a:srgbClr val="002060"/>
                </a:solidFill>
                <a:cs typeface="Arial" panose="020B0604020202020204" pitchFamily="34" charset="0"/>
              </a:rPr>
              <a:t>uczestniczymy w targach, giełdach pracy, konferencjach – aktualna </a:t>
            </a:r>
            <a:r>
              <a:rPr lang="pl-PL" sz="2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oferta zatrudnienia</a:t>
            </a:r>
          </a:p>
          <a:p>
            <a:pPr marL="449108" algn="l" defTabSz="584004" rtl="0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05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654" indent="-274546" algn="l" defTabSz="584004" rtl="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600" b="1" dirty="0">
                <a:solidFill>
                  <a:srgbClr val="002060"/>
                </a:solidFill>
                <a:cs typeface="Arial" panose="020B0604020202020204" pitchFamily="34" charset="0"/>
              </a:rPr>
              <a:t>propagujemy legalną pracę zamiast zatrudniania w „szarej strefie” </a:t>
            </a:r>
            <a:endParaRPr lang="pl-PL" sz="26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49108" algn="l" defTabSz="584004" rtl="0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05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654" indent="-274546" algn="l" defTabSz="584004" rtl="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600" b="1" dirty="0">
                <a:solidFill>
                  <a:srgbClr val="002060"/>
                </a:solidFill>
                <a:cs typeface="Arial" panose="020B0604020202020204" pitchFamily="34" charset="0"/>
              </a:rPr>
              <a:t>promujemy zatrudnienie, wskazujemy udogodnienia jako pracodawca </a:t>
            </a:r>
            <a:r>
              <a:rPr lang="pl-PL" sz="2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pl-PL" sz="26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rgbClr val="002060"/>
                </a:solidFill>
                <a:cs typeface="Arial" panose="020B0604020202020204" pitchFamily="34" charset="0"/>
              </a:rPr>
              <a:t>ofertach </a:t>
            </a:r>
            <a:r>
              <a:rPr lang="pl-PL" sz="2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pracy (wyznaczenie opiekuna pracowników - </a:t>
            </a:r>
            <a:r>
              <a:rPr lang="pl-PL" sz="26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OzN</a:t>
            </a:r>
            <a:r>
              <a:rPr lang="pl-PL" sz="2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 marL="449108" algn="l" defTabSz="584004" rtl="0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05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654" indent="-274546" algn="l" defTabSz="584004" rtl="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600" b="1" dirty="0">
                <a:solidFill>
                  <a:srgbClr val="002060"/>
                </a:solidFill>
                <a:cs typeface="Arial" panose="020B0604020202020204" pitchFamily="34" charset="0"/>
              </a:rPr>
              <a:t>umożliwiamy zdobycie doświadczenia zawodowego (praktyki, </a:t>
            </a:r>
            <a:r>
              <a:rPr lang="pl-PL" sz="2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staże)</a:t>
            </a:r>
          </a:p>
          <a:p>
            <a:pPr marL="449108" algn="l" defTabSz="584004" rtl="0" fontAlgn="base">
              <a:spcBef>
                <a:spcPct val="0"/>
              </a:spcBef>
              <a:spcAft>
                <a:spcPts val="600"/>
              </a:spcAft>
              <a:defRPr/>
            </a:pPr>
            <a:endParaRPr lang="pl-PL" sz="105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654" indent="-274546" algn="l" defTabSz="584004" rtl="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2600" b="1" dirty="0" smtClean="0">
                <a:solidFill>
                  <a:srgbClr val="002060"/>
                </a:solidFill>
              </a:rPr>
              <a:t>porozumienia </a:t>
            </a:r>
            <a:r>
              <a:rPr lang="pl-PL" sz="2600" b="1" dirty="0">
                <a:solidFill>
                  <a:srgbClr val="002060"/>
                </a:solidFill>
              </a:rPr>
              <a:t>Prezesa ZUS i Prezesa </a:t>
            </a:r>
            <a:r>
              <a:rPr lang="pl-PL" sz="2600" b="1" dirty="0" smtClean="0">
                <a:solidFill>
                  <a:srgbClr val="002060"/>
                </a:solidFill>
              </a:rPr>
              <a:t>PFRON:</a:t>
            </a:r>
            <a:endParaRPr lang="pl-PL" sz="2600" b="1" dirty="0">
              <a:solidFill>
                <a:srgbClr val="002060"/>
              </a:solidFill>
            </a:endParaRPr>
          </a:p>
          <a:p>
            <a:pPr marL="0" marR="0" lvl="0" indent="0" algn="l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 b="1" dirty="0">
                <a:solidFill>
                  <a:srgbClr val="002060"/>
                </a:solidFill>
              </a:rPr>
              <a:t> </a:t>
            </a:r>
          </a:p>
          <a:p>
            <a:pPr marL="1255713" marR="0" lvl="0" indent="-355600" algn="l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2400" b="1" dirty="0">
                <a:solidFill>
                  <a:srgbClr val="002060"/>
                </a:solidFill>
              </a:rPr>
              <a:t>o współpracy w przeciwdziałaniu wykluczeniu zawodowemu i społecznemu </a:t>
            </a:r>
            <a:r>
              <a:rPr lang="pl-PL" sz="2400" b="1" dirty="0" err="1">
                <a:solidFill>
                  <a:srgbClr val="002060"/>
                </a:solidFill>
              </a:rPr>
              <a:t>OzN</a:t>
            </a:r>
            <a:endParaRPr lang="pl-PL" sz="2400" b="1" dirty="0">
              <a:solidFill>
                <a:srgbClr val="002060"/>
              </a:solidFill>
            </a:endParaRPr>
          </a:p>
          <a:p>
            <a:pPr marL="1255713" marR="0" lvl="0" indent="-355600" algn="l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b="1" dirty="0">
              <a:solidFill>
                <a:srgbClr val="002060"/>
              </a:solidFill>
            </a:endParaRPr>
          </a:p>
          <a:p>
            <a:pPr marL="1255713" marR="0" lvl="0" indent="-355600" algn="l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2400" b="1" dirty="0" smtClean="0">
                <a:solidFill>
                  <a:srgbClr val="002060"/>
                </a:solidFill>
              </a:rPr>
              <a:t>o </a:t>
            </a:r>
            <a:r>
              <a:rPr lang="pl-PL" sz="2400" b="1" dirty="0">
                <a:solidFill>
                  <a:srgbClr val="002060"/>
                </a:solidFill>
              </a:rPr>
              <a:t>wsparciu finansowym dla ZUS </a:t>
            </a:r>
            <a:r>
              <a:rPr lang="pl-PL" sz="2400" b="1" dirty="0" smtClean="0">
                <a:solidFill>
                  <a:srgbClr val="002060"/>
                </a:solidFill>
              </a:rPr>
              <a:t>w </a:t>
            </a:r>
            <a:r>
              <a:rPr lang="pl-PL" sz="2400" b="1" dirty="0">
                <a:solidFill>
                  <a:srgbClr val="002060"/>
                </a:solidFill>
              </a:rPr>
              <a:t>celu zwiększenia zatrudnienia </a:t>
            </a:r>
            <a:r>
              <a:rPr lang="pl-PL" sz="2400" b="1" dirty="0" err="1" smtClean="0">
                <a:solidFill>
                  <a:srgbClr val="002060"/>
                </a:solidFill>
              </a:rPr>
              <a:t>OzN</a:t>
            </a:r>
            <a:endParaRPr lang="pl-PL" sz="26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3654" indent="-274546" algn="l" defTabSz="584004" rtl="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endParaRPr lang="pl-PL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37" y="139581"/>
            <a:ext cx="1902760" cy="14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689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zablonZUS">
  <a:themeElements>
    <a:clrScheme name="ZUS">
      <a:dk1>
        <a:srgbClr val="003D6E"/>
      </a:dk1>
      <a:lt1>
        <a:srgbClr val="FFFFFF"/>
      </a:lt1>
      <a:dk2>
        <a:srgbClr val="000000"/>
      </a:dk2>
      <a:lt2>
        <a:srgbClr val="FFFFFF"/>
      </a:lt2>
      <a:accent1>
        <a:srgbClr val="00993F"/>
      </a:accent1>
      <a:accent2>
        <a:srgbClr val="BEC3CE"/>
      </a:accent2>
      <a:accent3>
        <a:srgbClr val="E1B34F"/>
      </a:accent3>
      <a:accent4>
        <a:srgbClr val="3F84D2"/>
      </a:accent4>
      <a:accent5>
        <a:srgbClr val="F05E5E"/>
      </a:accent5>
      <a:accent6>
        <a:srgbClr val="773F9B"/>
      </a:accent6>
      <a:hlink>
        <a:srgbClr val="0000FF"/>
      </a:hlink>
      <a:folHlink>
        <a:srgbClr val="FF00FF"/>
      </a:folHlink>
    </a:clrScheme>
    <a:fontScheme name="ZUS">
      <a:majorFont>
        <a:latin typeface="Lato Bold"/>
        <a:ea typeface="Helvetica Light"/>
        <a:cs typeface="Helvetica Light"/>
      </a:majorFont>
      <a:minorFont>
        <a:latin typeface="Lato"/>
        <a:ea typeface="Helvetica Light"/>
        <a:cs typeface="Helvetica Light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Szablon prezentacji">
  <a:themeElements>
    <a:clrScheme name="ZUS">
      <a:dk1>
        <a:srgbClr val="003D6E"/>
      </a:dk1>
      <a:lt1>
        <a:srgbClr val="FFFFFF"/>
      </a:lt1>
      <a:dk2>
        <a:srgbClr val="000000"/>
      </a:dk2>
      <a:lt2>
        <a:srgbClr val="FFFFFF"/>
      </a:lt2>
      <a:accent1>
        <a:srgbClr val="00993F"/>
      </a:accent1>
      <a:accent2>
        <a:srgbClr val="BEC3CE"/>
      </a:accent2>
      <a:accent3>
        <a:srgbClr val="E1B34F"/>
      </a:accent3>
      <a:accent4>
        <a:srgbClr val="3F84D2"/>
      </a:accent4>
      <a:accent5>
        <a:srgbClr val="F05E5E"/>
      </a:accent5>
      <a:accent6>
        <a:srgbClr val="773F9B"/>
      </a:accent6>
      <a:hlink>
        <a:srgbClr val="0000FF"/>
      </a:hlink>
      <a:folHlink>
        <a:srgbClr val="FF00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Szablon prezentacji">
  <a:themeElements>
    <a:clrScheme name="ZUS">
      <a:dk1>
        <a:srgbClr val="003D6E"/>
      </a:dk1>
      <a:lt1>
        <a:srgbClr val="FFFFFF"/>
      </a:lt1>
      <a:dk2>
        <a:srgbClr val="000000"/>
      </a:dk2>
      <a:lt2>
        <a:srgbClr val="FFFFFF"/>
      </a:lt2>
      <a:accent1>
        <a:srgbClr val="00993F"/>
      </a:accent1>
      <a:accent2>
        <a:srgbClr val="BEC3CE"/>
      </a:accent2>
      <a:accent3>
        <a:srgbClr val="E1B34F"/>
      </a:accent3>
      <a:accent4>
        <a:srgbClr val="3F84D2"/>
      </a:accent4>
      <a:accent5>
        <a:srgbClr val="F05E5E"/>
      </a:accent5>
      <a:accent6>
        <a:srgbClr val="773F9B"/>
      </a:accent6>
      <a:hlink>
        <a:srgbClr val="0000FF"/>
      </a:hlink>
      <a:folHlink>
        <a:srgbClr val="FF00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Szablon prezentacji">
  <a:themeElements>
    <a:clrScheme name="ZUS">
      <a:dk1>
        <a:srgbClr val="003D6E"/>
      </a:dk1>
      <a:lt1>
        <a:srgbClr val="FFFFFF"/>
      </a:lt1>
      <a:dk2>
        <a:srgbClr val="000000"/>
      </a:dk2>
      <a:lt2>
        <a:srgbClr val="FFFFFF"/>
      </a:lt2>
      <a:accent1>
        <a:srgbClr val="00993F"/>
      </a:accent1>
      <a:accent2>
        <a:srgbClr val="BEC3CE"/>
      </a:accent2>
      <a:accent3>
        <a:srgbClr val="E1B34F"/>
      </a:accent3>
      <a:accent4>
        <a:srgbClr val="3F84D2"/>
      </a:accent4>
      <a:accent5>
        <a:srgbClr val="F05E5E"/>
      </a:accent5>
      <a:accent6>
        <a:srgbClr val="773F9B"/>
      </a:accent6>
      <a:hlink>
        <a:srgbClr val="0000FF"/>
      </a:hlink>
      <a:folHlink>
        <a:srgbClr val="FF00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9122</TotalTime>
  <Words>706</Words>
  <Application>Microsoft Office PowerPoint</Application>
  <PresentationFormat>Niestandardowy</PresentationFormat>
  <Paragraphs>171</Paragraphs>
  <Slides>19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6</vt:i4>
      </vt:variant>
      <vt:variant>
        <vt:lpstr>Tytuły slajdów</vt:lpstr>
      </vt:variant>
      <vt:variant>
        <vt:i4>19</vt:i4>
      </vt:variant>
    </vt:vector>
  </HeadingPairs>
  <TitlesOfParts>
    <vt:vector size="36" baseType="lpstr">
      <vt:lpstr>Arial</vt:lpstr>
      <vt:lpstr>Calibri Light</vt:lpstr>
      <vt:lpstr>Wingdings</vt:lpstr>
      <vt:lpstr>Lato</vt:lpstr>
      <vt:lpstr>Lato Light</vt:lpstr>
      <vt:lpstr>Times New Roman</vt:lpstr>
      <vt:lpstr>Lato Black</vt:lpstr>
      <vt:lpstr>Calibri</vt:lpstr>
      <vt:lpstr>Helvetica Neue</vt:lpstr>
      <vt:lpstr>Lato Bold</vt:lpstr>
      <vt:lpstr>Helvetica Light</vt:lpstr>
      <vt:lpstr>White</vt:lpstr>
      <vt:lpstr>szablonZUS</vt:lpstr>
      <vt:lpstr>2_White</vt:lpstr>
      <vt:lpstr>2_Szablon prezentacji</vt:lpstr>
      <vt:lpstr>3_Szablon prezentacji</vt:lpstr>
      <vt:lpstr>4_Szablon prezentacji</vt:lpstr>
      <vt:lpstr>dr n. o zdr. Magdalena Szczepaniak . Naczelnik Wydziału Organizacji i Analiz    Regionalny Koordynator ds. dostępności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Przykładowy tekst tytułowy</dc:title>
  <dc:creator>Stefaniak, Zofia</dc:creator>
  <cp:lastModifiedBy>Szczepaniak, Magdalena</cp:lastModifiedBy>
  <cp:revision>569</cp:revision>
  <cp:lastPrinted>2022-04-20T09:17:18Z</cp:lastPrinted>
  <dcterms:modified xsi:type="dcterms:W3CDTF">2022-11-08T08:40:34Z</dcterms:modified>
</cp:coreProperties>
</file>