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3" r:id="rId3"/>
    <p:sldId id="268" r:id="rId4"/>
    <p:sldId id="307" r:id="rId5"/>
    <p:sldId id="272" r:id="rId6"/>
    <p:sldId id="267" r:id="rId7"/>
    <p:sldId id="308" r:id="rId8"/>
    <p:sldId id="309" r:id="rId9"/>
    <p:sldId id="270" r:id="rId10"/>
    <p:sldId id="269" r:id="rId11"/>
    <p:sldId id="266" r:id="rId12"/>
    <p:sldId id="316" r:id="rId13"/>
    <p:sldId id="310" r:id="rId14"/>
    <p:sldId id="311" r:id="rId15"/>
    <p:sldId id="318" r:id="rId16"/>
    <p:sldId id="315" r:id="rId17"/>
    <p:sldId id="280" r:id="rId18"/>
    <p:sldId id="312" r:id="rId19"/>
    <p:sldId id="313" r:id="rId20"/>
    <p:sldId id="404" r:id="rId21"/>
    <p:sldId id="264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EC4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490C0-F856-4A20-B3FE-CADD39F78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A3750E3-C75E-48E4-AADB-FE30DAAD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EA29A3-94B2-435D-AE5A-F5CCFE32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324C8C-CC87-4433-9E68-C0A18C1F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3B57F2-11AA-48BA-A18A-571284F2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5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C2C0E1-1A0E-471E-948B-F6CD9E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81D443-5368-4F5D-8723-D4B12758F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BE2564-7AF4-4074-AF28-2E0EC776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B33CE0-E3E1-4CFC-A652-46FF75C9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CDF205-7C87-47E0-BAB3-066F746C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43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BDBC162-AD49-49EB-9CB1-C8D1FC576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DA527D-29FD-4829-AE9A-551771893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E5ADF8D-9B3B-4F26-84E8-322B8FD5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BAC461F-A1B2-4131-9DDE-162B6944C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22793B-62FF-4472-B40D-DD1E3097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14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0193F-46AA-4071-8344-8CF1134C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E9B9E4-D42E-4552-939A-F668527CA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7135DC-6C08-4F34-8FA9-27EFA188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A1BB92-60E1-4BB0-B47E-90981690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3EC4A7-5926-4056-AF22-70962027D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5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B02271-10E5-4B6A-9F03-4094F3E7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2CC379-5EA6-45F7-9BFF-19F4732C6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C73E2F-BE1F-4A9E-8782-9B62C812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3DCC55-4A40-41B7-881C-5D6784BA3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7B51B0-B211-4F1C-A943-5FD6C70B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70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DE3BAD-143D-48FC-A493-628B6211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6257F4-D83A-4D16-A35C-B0EF1CDAC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061824E-CA2D-48F5-963F-ABD55C0B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18E44C-E49A-465E-8553-B8BE4EBF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83FF39-4BE9-4076-8F72-604EB3B0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F123BD-49FA-4DBB-BD54-09DE8827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93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85FCDF-325C-4F27-9967-86C09BBD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16A7E6-5F67-4C3B-ABE7-DAA7105D9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AE054D-DB52-4D7E-A0B1-BE7F77708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690AE0E-5A62-451E-B75E-93E91505E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CE88A86-82B3-4EB0-9DB3-F76D321DA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A741CB5-60EC-45C6-829A-C2FB5353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1DF5341-D581-4188-9F22-DFD0F1F8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6C4E0DF-356F-4AD5-8642-CBB84D21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35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694156-7FD6-40D0-90F8-DA08DC4D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BBEBCA6-FA7A-4DA2-8C33-04378934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EEC03C3-B939-4312-A3F5-BA6AE691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EF8B305-44F3-461B-8621-4823D638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17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726B642-B699-4094-813C-8E80EFE6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7AEC918-DB6B-4BCA-B7FC-959F04C4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716D22C-8522-429E-93F0-474EC005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73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25304-C317-4A4A-A267-DA89A3F3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073F7A-A61A-4B01-9021-32DB1090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EFE22C-C043-4461-A4B4-A6218F0FB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B14EF1-AB89-4E56-84F8-174F5E47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7B96B2-EFA7-4CDD-A8C2-A6CDB609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CF3DB8F-BB34-477D-B941-2E989BF4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55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FDB9AF-F27F-4882-AD1E-86CA4218C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41C2BA-446C-4A3D-8AEA-82CA1F7E5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DEED63-C01E-4359-B0B4-F47618B43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AB8F3C-04BA-4205-A0C4-B64D6C84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ACFFA7-F8ED-411C-A17B-FC6B133E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26F39F-22D2-4AE9-B862-57D3E3AA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9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655E5C4-D0D9-46BD-8282-78416DB38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8CEA815-6DB4-4412-870A-0244E6C8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B8EB4A-EBD7-4E1C-A01C-EEC829637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32D9-F57D-47F3-82B5-F7EC526FA0AD}" type="datetimeFigureOut">
              <a:rPr lang="pl-PL" smtClean="0"/>
              <a:pPr/>
              <a:t>08.11.2022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07C7E0-BD7C-4F67-8286-F2D043EF0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9BEE21-074F-4D7E-B1B9-897D3B302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9742-3781-4EC2-89B9-0175A00B848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77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8773A3-F5FA-4612-9196-81BAEEF25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E57FF16-E049-4B39-A77A-0399D5EAF7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61B2619-E841-46C3-A240-6D2A5B0E1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AA2608B-5114-4553-937F-09628AF40A0D}"/>
              </a:ext>
            </a:extLst>
          </p:cNvPr>
          <p:cNvSpPr/>
          <p:nvPr/>
        </p:nvSpPr>
        <p:spPr>
          <a:xfrm>
            <a:off x="0" y="3148013"/>
            <a:ext cx="6635931" cy="1800225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65BB74F-6A55-4008-AD78-2D70B5CD5E0C}"/>
              </a:ext>
            </a:extLst>
          </p:cNvPr>
          <p:cNvSpPr/>
          <p:nvPr/>
        </p:nvSpPr>
        <p:spPr>
          <a:xfrm>
            <a:off x="-1" y="5735636"/>
            <a:ext cx="6303147" cy="922339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E6F506D-3C4C-43AE-8AAB-8C9E387901BD}"/>
              </a:ext>
            </a:extLst>
          </p:cNvPr>
          <p:cNvSpPr txBox="1"/>
          <p:nvPr/>
        </p:nvSpPr>
        <p:spPr>
          <a:xfrm>
            <a:off x="1" y="3155573"/>
            <a:ext cx="66359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latin typeface="Sitka Banner" panose="02000505000000020004" pitchFamily="2" charset="0"/>
              </a:rPr>
              <a:t>Wybrane aspekty wdrożenia ustaw dot. dostępności – okiem prawnika</a:t>
            </a:r>
            <a:endParaRPr lang="pl-PL" sz="2200" dirty="0">
              <a:latin typeface="Sitka Banner" panose="02000505000000020004" pitchFamily="2" charset="0"/>
            </a:endParaRPr>
          </a:p>
          <a:p>
            <a:r>
              <a:rPr lang="pl-PL" sz="2200" dirty="0">
                <a:latin typeface="Sitka Banner" panose="02000505000000020004" pitchFamily="2" charset="0"/>
              </a:rPr>
              <a:t>Zjazd Pełnomocników Uczelni Wyższych ds. osób z niepełnosprawnościami</a:t>
            </a:r>
          </a:p>
          <a:p>
            <a:r>
              <a:rPr lang="pl-PL" sz="2200" dirty="0">
                <a:latin typeface="Sitka Banner" panose="02000505000000020004" pitchFamily="2" charset="0"/>
              </a:rPr>
              <a:t>Łódź, dnia 8 listopada 2022 r.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FCCE5B-359E-4619-BA14-D3599D0D1352}"/>
              </a:ext>
            </a:extLst>
          </p:cNvPr>
          <p:cNvSpPr txBox="1"/>
          <p:nvPr/>
        </p:nvSpPr>
        <p:spPr>
          <a:xfrm>
            <a:off x="104775" y="5872440"/>
            <a:ext cx="589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Sitka Banner" panose="02000505000000020004" pitchFamily="2" charset="0"/>
              </a:rPr>
              <a:t>Radca Prawny Katarzyna Fortak-Karasińska</a:t>
            </a:r>
          </a:p>
          <a:p>
            <a:r>
              <a:rPr lang="pl-PL" sz="2000" b="1" dirty="0">
                <a:latin typeface="Sitka Banner" panose="02000505000000020004" pitchFamily="2" charset="0"/>
              </a:rPr>
              <a:t>Adwokat dr Ewelina Tylińska-Kałuża</a:t>
            </a:r>
          </a:p>
        </p:txBody>
      </p:sp>
    </p:spTree>
    <p:extLst>
      <p:ext uri="{BB962C8B-B14F-4D97-AF65-F5344CB8AC3E}">
        <p14:creationId xmlns:p14="http://schemas.microsoft.com/office/powerpoint/2010/main" val="265173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46D94C0-83F3-443F-9EB4-434E021D7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ABA627A9-BC9E-C3CC-70F9-5B2FAB017BBB}"/>
              </a:ext>
            </a:extLst>
          </p:cNvPr>
          <p:cNvSpPr txBox="1">
            <a:spLocks/>
          </p:cNvSpPr>
          <p:nvPr/>
        </p:nvSpPr>
        <p:spPr>
          <a:xfrm>
            <a:off x="613954" y="248444"/>
            <a:ext cx="91634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Skargi do PFRON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7D5B1DD-632C-4C21-9CA5-5F28FB1E827E}"/>
              </a:ext>
            </a:extLst>
          </p:cNvPr>
          <p:cNvSpPr txBox="1"/>
          <p:nvPr/>
        </p:nvSpPr>
        <p:spPr>
          <a:xfrm>
            <a:off x="534055" y="1574007"/>
            <a:ext cx="1096409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300" dirty="0">
                <a:latin typeface="Sitka Banner" panose="02000505000000020004" pitchFamily="2" charset="0"/>
              </a:rPr>
              <a:t>Do dnia 20 października 2022 r. Prezes Zarządu PFRON wydał:</a:t>
            </a:r>
          </a:p>
          <a:p>
            <a:r>
              <a:rPr lang="pl-PL" sz="2300" dirty="0">
                <a:latin typeface="Sitka Banner" panose="02000505000000020004" pitchFamily="2" charset="0"/>
              </a:rPr>
              <a:t>•      </a:t>
            </a:r>
            <a:r>
              <a:rPr lang="pl-PL" sz="2300" b="1" dirty="0">
                <a:latin typeface="Sitka Banner" panose="02000505000000020004" pitchFamily="2" charset="0"/>
              </a:rPr>
              <a:t>3 decyzje nakazujące podmiotom publicznym zapewnienie dostępności</a:t>
            </a:r>
            <a:r>
              <a:rPr lang="pl-PL" sz="2300" dirty="0">
                <a:latin typeface="Sitka Banner" panose="02000505000000020004" pitchFamily="2" charset="0"/>
              </a:rPr>
              <a:t>,</a:t>
            </a:r>
          </a:p>
          <a:p>
            <a:r>
              <a:rPr lang="pl-PL" sz="2300" dirty="0">
                <a:latin typeface="Sitka Banner" panose="02000505000000020004" pitchFamily="2" charset="0"/>
              </a:rPr>
              <a:t>•      1 decyzję odmawiającą nakazania zapewnienia dostępności,</a:t>
            </a:r>
          </a:p>
          <a:p>
            <a:r>
              <a:rPr lang="pl-PL" sz="2300" dirty="0">
                <a:latin typeface="Sitka Banner" panose="02000505000000020004" pitchFamily="2" charset="0"/>
              </a:rPr>
              <a:t>•      7 decyzji o umorzeniu postępowania,</a:t>
            </a:r>
          </a:p>
          <a:p>
            <a:r>
              <a:rPr lang="pl-PL" sz="2300" dirty="0">
                <a:latin typeface="Sitka Banner" panose="02000505000000020004" pitchFamily="2" charset="0"/>
              </a:rPr>
              <a:t>•      6 postanowień o odmowie wszczęcia postępowania.</a:t>
            </a:r>
          </a:p>
          <a:p>
            <a:endParaRPr lang="pl-PL" sz="2300" dirty="0">
              <a:latin typeface="Sitka Banner" panose="02000505000000020004" pitchFamily="2" charset="0"/>
            </a:endParaRPr>
          </a:p>
          <a:p>
            <a:pPr algn="just"/>
            <a:r>
              <a:rPr lang="pl-PL" sz="2300" dirty="0">
                <a:latin typeface="Sitka Banner" panose="02000505000000020004" pitchFamily="2" charset="0"/>
              </a:rPr>
              <a:t>Prezes Zarządu PFRON pozostawił bez rozpoznania 12 skarg na brak dostępności architektonicznej lub informacyjno-komunikacyjnej. </a:t>
            </a:r>
            <a:r>
              <a:rPr lang="pl-PL" sz="2300" b="1" dirty="0">
                <a:latin typeface="Sitka Banner" panose="02000505000000020004" pitchFamily="2" charset="0"/>
              </a:rPr>
              <a:t>Obecnie w toku rozpatrywania jest 5 skarg.</a:t>
            </a:r>
          </a:p>
          <a:p>
            <a:pPr algn="r"/>
            <a:r>
              <a:rPr lang="pl-PL" sz="2300" dirty="0">
                <a:latin typeface="Sitka Banner" panose="02000505000000020004" pitchFamily="2" charset="0"/>
                <a:cs typeface="Arial" pitchFamily="34" charset="0"/>
              </a:rPr>
              <a:t>Źródło: informacje własne PFRON</a:t>
            </a:r>
          </a:p>
          <a:p>
            <a:pPr algn="just"/>
            <a:endParaRPr lang="pl-PL" sz="2400" b="1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9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46D94C0-83F3-443F-9EB4-434E021D7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2" y="2103437"/>
            <a:ext cx="92487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200" dirty="0">
                <a:latin typeface="Sitka Banner" panose="02000505000000020004" pitchFamily="2" charset="0"/>
                <a:cs typeface="Arial" pitchFamily="34" charset="0"/>
              </a:rPr>
              <a:t>W żadnym z postępowań nie nałożono grzywny w celu przymuszenia na podstawie art. 34 ustawy z dnia 19 lipca 2019 r. o zapewnianiu dostępności osobom ze szczególnymi potrzebami.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0B1BA-3F3A-459F-BA09-1CF8E350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2" y="3373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 b="1" dirty="0">
                <a:latin typeface="Sitka Banner" panose="02000505000000020004" pitchFamily="2" charset="0"/>
                <a:cs typeface="Arial" pitchFamily="34" charset="0"/>
              </a:rPr>
              <a:t>Kary pieniężne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57053" y="1686502"/>
            <a:ext cx="8015422" cy="492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pl-PL" sz="3200" b="1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Kary pieniężne: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do 10 000 zł – nieuzasadniony i uporczywy brak dostępności strony www lub aplikacji mobilnej;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do 5 000 zł – brak dostępności strony BIP lub brak realizacji obowiązków w zakresie deklaracji dostępności.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pl-PL" sz="24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Art. 19 ustawy z dnia 4 kwietnia 2019 r. o dostępności cyfrowej stron internetowych i aplikacji mobilnych podmiotów publicznych</a:t>
            </a:r>
          </a:p>
        </p:txBody>
      </p:sp>
    </p:spTree>
    <p:extLst>
      <p:ext uri="{BB962C8B-B14F-4D97-AF65-F5344CB8AC3E}">
        <p14:creationId xmlns:p14="http://schemas.microsoft.com/office/powerpoint/2010/main" val="270918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0DDFE0A-2EAC-4EBE-8034-A3BDA82D6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65125"/>
            <a:ext cx="9163477" cy="1325563"/>
          </a:xfrm>
        </p:spPr>
        <p:txBody>
          <a:bodyPr/>
          <a:lstStyle/>
          <a:p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Kary pieniężne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242488" y="1872247"/>
            <a:ext cx="69445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>
                <a:latin typeface="Sitka Banner" panose="02000505000000020004" pitchFamily="2" charset="0"/>
                <a:cs typeface="Arial" pitchFamily="34" charset="0"/>
              </a:rPr>
              <a:t>W okresie od 2019 r. do 2022 r. Minister Cyfryzacji nie skorzystał z uprawnienia określonego w art. 19 ustawy o dostępności cyfrowej. </a:t>
            </a:r>
            <a:r>
              <a:rPr lang="pl-PL" sz="2800" b="1" dirty="0">
                <a:latin typeface="Sitka Banner" panose="02000505000000020004" pitchFamily="2" charset="0"/>
                <a:cs typeface="Arial" pitchFamily="34" charset="0"/>
              </a:rPr>
              <a:t>Na żaden podmiot publiczny nie nałożono kar pieniężnych za brak dostępności cyfrowej</a:t>
            </a:r>
            <a:r>
              <a:rPr lang="pl-PL" sz="2800" dirty="0">
                <a:latin typeface="Sitka Banner" panose="02000505000000020004" pitchFamily="2" charset="0"/>
                <a:cs typeface="Arial" pitchFamily="34" charset="0"/>
              </a:rPr>
              <a:t>.</a:t>
            </a:r>
          </a:p>
          <a:p>
            <a:pPr algn="just"/>
            <a:endParaRPr lang="pl-PL" sz="28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28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2800" dirty="0">
                <a:latin typeface="Sitka Banner" panose="02000505000000020004" pitchFamily="2" charset="0"/>
                <a:cs typeface="Arial" pitchFamily="34" charset="0"/>
              </a:rPr>
              <a:t>Źródło: informacje własne Ministerstwa Cyfryzacji</a:t>
            </a:r>
          </a:p>
          <a:p>
            <a:endParaRPr lang="pl-PL" sz="2000" dirty="0"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1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0B1BA-3F3A-459F-BA09-1CF8E350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2" y="3373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 b="1" dirty="0">
                <a:latin typeface="Sitka Banner" panose="02000505000000020004" pitchFamily="2" charset="0"/>
                <a:cs typeface="Arial" pitchFamily="34" charset="0"/>
              </a:rPr>
              <a:t>Kompetencje nadzorcze Ministra Cyfryzacji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57053" y="1686502"/>
            <a:ext cx="8414086" cy="47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Minister Cyfryzacji występuje do podmiotów publicznych w sprawach związanych z dostępnością cyfrową z zapytaniem, w szczególności o: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liczbę i sposób załatwienia skarg w sprawie zapewnienia dostępności cyfrowej strony internetowej, aplikacji mobilnej lub elementów strony internetowej, lub aplikacji mobilnej;</a:t>
            </a:r>
            <a:endParaRPr lang="pl-PL" sz="36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endParaRPr lang="pl-PL" sz="24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endParaRPr lang="pl-PL" sz="24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pl-PL" sz="20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Art. 13 ustawy z dnia 4 kwietnia 2019 r. o dostępności cyfrowej stron internetowych i aplikacji mobilnych podmiotów publicznych, źródło: informacje własne Ministerstwa Cyfryzacji.</a:t>
            </a:r>
          </a:p>
        </p:txBody>
      </p:sp>
    </p:spTree>
    <p:extLst>
      <p:ext uri="{BB962C8B-B14F-4D97-AF65-F5344CB8AC3E}">
        <p14:creationId xmlns:p14="http://schemas.microsoft.com/office/powerpoint/2010/main" val="315929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0DDFE0A-2EAC-4EBE-8034-A3BDA82D6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65125"/>
            <a:ext cx="7192191" cy="1325563"/>
          </a:xfrm>
        </p:spPr>
        <p:txBody>
          <a:bodyPr/>
          <a:lstStyle/>
          <a:p>
            <a:r>
              <a:rPr lang="pl-PL" sz="4400" b="1" dirty="0">
                <a:latin typeface="Sitka Banner" panose="02000505000000020004" pitchFamily="2" charset="0"/>
                <a:cs typeface="Arial" pitchFamily="34" charset="0"/>
              </a:rPr>
              <a:t>Kompetencje nadzorcze Ministra Cyfryzacji</a:t>
            </a:r>
            <a:endParaRPr lang="pl-PL" dirty="0"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242488" y="1872247"/>
            <a:ext cx="69445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000" dirty="0">
                <a:latin typeface="Sitka Banner" panose="02000505000000020004" pitchFamily="2" charset="0"/>
                <a:cs typeface="Arial" pitchFamily="34" charset="0"/>
              </a:rPr>
              <a:t>W lutym 2022 r. zostało wysłane pismo:</a:t>
            </a:r>
          </a:p>
          <a:p>
            <a:pPr marL="457200" indent="-457200" algn="just">
              <a:buFontTx/>
              <a:buChar char="-"/>
            </a:pPr>
            <a:r>
              <a:rPr lang="pl-PL" sz="3000" dirty="0">
                <a:latin typeface="Sitka Banner" panose="02000505000000020004" pitchFamily="2" charset="0"/>
                <a:cs typeface="Arial" pitchFamily="34" charset="0"/>
              </a:rPr>
              <a:t>z prośbą o podjęcie i skoordynowanie działań niezbędnych dla wdrożenia wymagań ustawy na stronach www i w aplikacjach mobilnych. </a:t>
            </a:r>
          </a:p>
          <a:p>
            <a:pPr algn="just"/>
            <a:endParaRPr lang="pl-PL" sz="30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30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3000" dirty="0">
                <a:latin typeface="Sitka Banner" panose="02000505000000020004" pitchFamily="2" charset="0"/>
                <a:cs typeface="Arial" pitchFamily="34" charset="0"/>
              </a:rPr>
              <a:t>Pismo wysłano do 63 podmiotów administracji państwowej oraz 2 809 podmiotów administracji samorządowej. </a:t>
            </a:r>
          </a:p>
          <a:p>
            <a:endParaRPr lang="pl-PL" sz="2000" dirty="0"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0B1BA-3F3A-459F-BA09-1CF8E350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2" y="3373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 b="1" dirty="0">
                <a:latin typeface="Sitka Banner" panose="02000505000000020004" pitchFamily="2" charset="0"/>
                <a:cs typeface="Arial" pitchFamily="34" charset="0"/>
              </a:rPr>
              <a:t>Kompetencje nadzorcze Ministra Cyfryzacji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57053" y="1686502"/>
            <a:ext cx="8414086" cy="437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pl-PL" sz="2600" b="1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Pismo dotyczyło: 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pl-PL" sz="26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• analizy stanu posiadanych stron www i aplikacji mobilnych oraz zgłoszenia ich do wykazów prowadzonych przez Ministra; 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pl-PL" sz="26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• przeglądu działania procedur umożliwiających składanie wniosków o zapewnienie dostępności cyfrowej oraz skarg na brak zapewnienia dostępności cyfrowej;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pl-PL" sz="26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• zwrócenia uwagi na obowiązek publikacji deklaracji dostępności każdej strony internetowej i każdej aplikacji mobilnej podmiotu publicznego oraz ich aktualizowania.</a:t>
            </a:r>
          </a:p>
        </p:txBody>
      </p:sp>
    </p:spTree>
    <p:extLst>
      <p:ext uri="{BB962C8B-B14F-4D97-AF65-F5344CB8AC3E}">
        <p14:creationId xmlns:p14="http://schemas.microsoft.com/office/powerpoint/2010/main" val="1084534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0B1BA-3F3A-459F-BA09-1CF8E350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2" y="337338"/>
            <a:ext cx="10515600" cy="1325563"/>
          </a:xfrm>
        </p:spPr>
        <p:txBody>
          <a:bodyPr>
            <a:noAutofit/>
          </a:bodyPr>
          <a:lstStyle/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pl-PL" sz="3200" b="1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Wyniki monitoringu stron internetowych i aplikacji mobilnych za lata 2020-2021: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57053" y="1686502"/>
            <a:ext cx="8209898" cy="563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łącznie przebadane zostały 962 strony internetowe i 15 aplikacji mobilnych podmiotów publicznych.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żadna z monitorowanych stron internetowych i żadna z aplikacji mobilnych </a:t>
            </a:r>
            <a:r>
              <a:rPr lang="pl-PL" sz="2400" b="1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nie była w pełni zgodna z ustawą o dostępności cyfrowej</a:t>
            </a: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.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961 stron www zostało </a:t>
            </a:r>
            <a:r>
              <a:rPr lang="pl-PL" sz="2400" b="1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uznane za częściowo zgodne</a:t>
            </a: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, a jedna za niezgodną z ustawą.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13 aplikacji mobilnych zostało uznanych za częściowo zgodnych i 2 niezgodne z tą ustawą.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endParaRPr lang="pl-PL" sz="16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pl-PL" sz="16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Art. 12 ustawy z dnia 4 kwietnia 2019 r. o dostępności cyfrowej stron internetowych i aplikacji mobilnych podmiotów publicznych, źródło: https://www.gov.pl/web/dostepnosc-cyfrowa/monitoring-2021-r</a:t>
            </a: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endParaRPr lang="pl-PL" sz="22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5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E575ADC-73A9-D409-80EC-FA113917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0" y="565745"/>
            <a:ext cx="10515600" cy="1325563"/>
          </a:xfrm>
        </p:spPr>
        <p:txBody>
          <a:bodyPr>
            <a:noAutofit/>
          </a:bodyPr>
          <a:lstStyle/>
          <a:p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</a:rPr>
            </a:br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Raporty o stanie zapewnienia dostępności </a:t>
            </a:r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  <a:cs typeface="Arial" pitchFamily="34" charset="0"/>
              </a:rPr>
            </a:br>
            <a:endParaRPr lang="pl-PL" dirty="0"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68557" y="2121763"/>
            <a:ext cx="1032934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l-PL" sz="3200" dirty="0">
                <a:latin typeface="Sitka Banner" panose="02000505000000020004" pitchFamily="2" charset="0"/>
              </a:rPr>
              <a:t>obowiązek przekazania co 4 lata, do 31 marca, raportu o stanie zapewnienia dostępności (pierwsze: 31 marca 2021 roku),</a:t>
            </a:r>
          </a:p>
          <a:p>
            <a:pPr marL="457200" indent="-457200" algn="just">
              <a:buFontTx/>
              <a:buChar char="-"/>
            </a:pPr>
            <a:r>
              <a:rPr lang="pl-PL" sz="3200" dirty="0">
                <a:latin typeface="Sitka Banner" panose="02000505000000020004" pitchFamily="2" charset="0"/>
              </a:rPr>
              <a:t>publikacja na BIP, przekazanie do wojewody,</a:t>
            </a:r>
          </a:p>
          <a:p>
            <a:pPr marL="457200" indent="-457200" algn="just">
              <a:buFontTx/>
              <a:buChar char="-"/>
            </a:pPr>
            <a:r>
              <a:rPr lang="pl-PL" sz="3200" dirty="0">
                <a:latin typeface="Sitka Banner" panose="02000505000000020004" pitchFamily="2" charset="0"/>
              </a:rPr>
              <a:t>Minister Funduszy i Polityki Regionalnej publikuje  do 30 listopada danego roku krajowy raport.</a:t>
            </a:r>
          </a:p>
          <a:p>
            <a:pPr marL="457200" indent="-457200" algn="just">
              <a:buFontTx/>
              <a:buChar char="-"/>
            </a:pPr>
            <a:endParaRPr lang="pl-PL" sz="3200" dirty="0">
              <a:latin typeface="Sitka Banner" panose="02000505000000020004" pitchFamily="2" charset="0"/>
            </a:endParaRPr>
          </a:p>
          <a:p>
            <a:pPr marL="457200" indent="-457200" algn="just">
              <a:buFontTx/>
              <a:buChar char="-"/>
            </a:pPr>
            <a:endParaRPr lang="pl-PL" sz="3200" dirty="0">
              <a:latin typeface="Sitka Banner" panose="02000505000000020004" pitchFamily="2" charset="0"/>
            </a:endParaRPr>
          </a:p>
          <a:p>
            <a:pPr algn="just"/>
            <a:r>
              <a:rPr lang="pl-PL" sz="2800" dirty="0">
                <a:latin typeface="Sitka Banner" panose="02000505000000020004" pitchFamily="2" charset="0"/>
                <a:cs typeface="Arial" pitchFamily="34" charset="0"/>
              </a:rPr>
              <a:t>Art. 11 ustawy o dostępności.</a:t>
            </a:r>
          </a:p>
          <a:p>
            <a:pPr algn="ctr"/>
            <a:r>
              <a:rPr lang="pl-PL" sz="3200" dirty="0">
                <a:latin typeface="Sitka Banner" panose="02000505000000020004" pitchFamily="2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84737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360B1BA-3F3A-459F-BA09-1CF8E350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2" y="337338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 b="1" dirty="0">
                <a:latin typeface="Sitka Banner" panose="02000505000000020004" pitchFamily="2" charset="0"/>
                <a:cs typeface="Arial" pitchFamily="34" charset="0"/>
              </a:rPr>
              <a:t>Kompetencje nadzorcze Ministra Funduszy i Polityki Regionalnej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57053" y="1686502"/>
            <a:ext cx="79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pl-PL" sz="20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pl-PL" sz="2400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W szczególnie uzasadnionych przypadkach, minister może, w każdym czasie, występować do podmiotów publicznych o przedstawienie sprawozdań dotyczących zapewnienia dostępności osobom ze szczególnymi potrzebami w zakresie ich działalności.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pl-PL" sz="24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pl-PL" sz="2400" b="1" dirty="0">
                <a:latin typeface="Sitka Banner" panose="02000505000000020004" pitchFamily="2" charset="0"/>
                <a:ea typeface="Arial Unicode MS"/>
                <a:cs typeface="Arial" panose="020B0604020202020204" pitchFamily="34" charset="0"/>
              </a:rPr>
              <a:t>Minister nie skorzystał z uprawnienia (wg stanu na dzień 20.10.2022 r.)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pl-PL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endParaRPr lang="pl-PL" sz="2800" dirty="0">
              <a:latin typeface="Sitka Banner" panose="02000505000000020004" pitchFamily="2" charset="0"/>
              <a:ea typeface="Arial Unicode MS"/>
              <a:cs typeface="Arial" panose="020B0604020202020204" pitchFamily="34" charset="0"/>
            </a:endParaRPr>
          </a:p>
          <a:p>
            <a:pPr algn="just"/>
            <a:r>
              <a:rPr lang="pl-PL" sz="2000" dirty="0">
                <a:latin typeface="Sitka Banner" panose="02000505000000020004" pitchFamily="2" charset="0"/>
                <a:cs typeface="Arial" pitchFamily="34" charset="0"/>
              </a:rPr>
              <a:t>Art. 12 ustawy o dostępności.</a:t>
            </a:r>
          </a:p>
        </p:txBody>
      </p:sp>
    </p:spTree>
    <p:extLst>
      <p:ext uri="{BB962C8B-B14F-4D97-AF65-F5344CB8AC3E}">
        <p14:creationId xmlns:p14="http://schemas.microsoft.com/office/powerpoint/2010/main" val="28014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93FDFE00-59A6-4D83-8AA4-77E99FEC0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4814F0-2025-4677-9676-DC05CAE45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4"/>
          <a:stretch/>
        </p:blipFill>
        <p:spPr>
          <a:xfrm>
            <a:off x="838200" y="1863987"/>
            <a:ext cx="2249936" cy="229740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Sitka Subheading" panose="02000505000000020004" pitchFamily="2" charset="0"/>
              </a:rPr>
              <a:t>Prowadzące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3414943" y="1863987"/>
            <a:ext cx="55004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Sitka Subheading" panose="02000505000000020004" pitchFamily="2" charset="0"/>
              </a:rPr>
              <a:t>Katarzyna Fortak-Karasińska</a:t>
            </a:r>
          </a:p>
          <a:p>
            <a:endParaRPr lang="pl-PL" sz="2400" dirty="0">
              <a:latin typeface="Sitka Subheading" panose="02000505000000020004" pitchFamily="2" charset="0"/>
            </a:endParaRPr>
          </a:p>
          <a:p>
            <a:r>
              <a:rPr lang="pl-PL" sz="2400" b="1" dirty="0" err="1">
                <a:latin typeface="Sitka Subheading" panose="02000505000000020004" pitchFamily="2" charset="0"/>
              </a:rPr>
              <a:t>Founding</a:t>
            </a:r>
            <a:r>
              <a:rPr lang="pl-PL" sz="2400" b="1" dirty="0">
                <a:latin typeface="Sitka Subheading" panose="02000505000000020004" pitchFamily="2" charset="0"/>
              </a:rPr>
              <a:t> Partner w Kancelarii F/K LEGAL, Radca Prawny </a:t>
            </a:r>
          </a:p>
          <a:p>
            <a:r>
              <a:rPr lang="pl-PL" sz="2400" dirty="0">
                <a:latin typeface="Sitka Subheading" panose="02000505000000020004" pitchFamily="2" charset="0"/>
              </a:rPr>
              <a:t>Tel.: 512 157 862</a:t>
            </a:r>
          </a:p>
          <a:p>
            <a:endParaRPr lang="pl-PL" sz="2400" b="1" dirty="0">
              <a:latin typeface="Sitka Subheading" panose="02000505000000020004" pitchFamily="2" charset="0"/>
            </a:endParaRPr>
          </a:p>
          <a:p>
            <a:pPr algn="r"/>
            <a:endParaRPr lang="pl-PL" sz="2400" b="1" dirty="0">
              <a:latin typeface="Sitka Subheading" panose="02000505000000020004" pitchFamily="2" charset="0"/>
              <a:cs typeface="Arial" pitchFamily="34" charset="0"/>
            </a:endParaRPr>
          </a:p>
          <a:p>
            <a:pPr algn="r"/>
            <a:r>
              <a:rPr lang="pl-PL" sz="2400" b="1" dirty="0">
                <a:latin typeface="Sitka Subheading" panose="02000505000000020004" pitchFamily="2" charset="0"/>
                <a:cs typeface="Arial" pitchFamily="34" charset="0"/>
              </a:rPr>
              <a:t>dr Ewelina Tylińska-Kałuża</a:t>
            </a:r>
          </a:p>
          <a:p>
            <a:pPr algn="r"/>
            <a:endParaRPr lang="pl-PL" sz="2400" b="1" dirty="0">
              <a:latin typeface="Sitka Subheading" panose="02000505000000020004" pitchFamily="2" charset="0"/>
              <a:cs typeface="Arial" pitchFamily="34" charset="0"/>
            </a:endParaRPr>
          </a:p>
          <a:p>
            <a:pPr algn="r"/>
            <a:r>
              <a:rPr lang="pl-PL" sz="2400" b="1" dirty="0">
                <a:latin typeface="Sitka Subheading" panose="02000505000000020004" pitchFamily="2" charset="0"/>
                <a:cs typeface="Arial" pitchFamily="34" charset="0"/>
              </a:rPr>
              <a:t>Adwokat/Senior </a:t>
            </a:r>
            <a:r>
              <a:rPr lang="pl-PL" sz="2400" b="1" dirty="0" err="1">
                <a:latin typeface="Sitka Subheading" panose="02000505000000020004" pitchFamily="2" charset="0"/>
                <a:cs typeface="Arial" pitchFamily="34" charset="0"/>
              </a:rPr>
              <a:t>Lawyer</a:t>
            </a:r>
            <a:r>
              <a:rPr lang="pl-PL" sz="2400" b="1" dirty="0">
                <a:latin typeface="Sitka Subheading" panose="02000505000000020004" pitchFamily="2" charset="0"/>
                <a:cs typeface="Arial" pitchFamily="34" charset="0"/>
              </a:rPr>
              <a:t> w Kancelarii F/K LEGAL</a:t>
            </a:r>
          </a:p>
          <a:p>
            <a:pPr algn="r"/>
            <a:r>
              <a:rPr lang="pl-PL" sz="2400" dirty="0">
                <a:latin typeface="Sitka Subheading" panose="02000505000000020004" pitchFamily="2" charset="0"/>
                <a:cs typeface="Arial" pitchFamily="34" charset="0"/>
              </a:rPr>
              <a:t>Tel.: 608 473 934</a:t>
            </a:r>
          </a:p>
          <a:p>
            <a:endParaRPr lang="pl-PL" b="1" dirty="0">
              <a:latin typeface="Sitka Subheading" panose="02000505000000020004" pitchFamily="2" charset="0"/>
            </a:endParaRPr>
          </a:p>
          <a:p>
            <a:endParaRPr lang="pl-PL" dirty="0">
              <a:latin typeface="Sitka Subheading" panose="02000505000000020004" pitchFamily="2" charset="0"/>
            </a:endParaRPr>
          </a:p>
          <a:p>
            <a:endParaRPr lang="pl-PL" sz="1600" dirty="0">
              <a:latin typeface="Sitka Subheading" panose="02000505000000020004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7B582A0-A8D1-48BC-8C05-98AF7FED0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CCAB2D3-8BD3-1950-013F-949DF62CBF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84" y="3932343"/>
            <a:ext cx="2106866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5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0DDFE0A-2EAC-4EBE-8034-A3BDA82D6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65125"/>
            <a:ext cx="7192191" cy="1325563"/>
          </a:xfrm>
        </p:spPr>
        <p:txBody>
          <a:bodyPr/>
          <a:lstStyle/>
          <a:p>
            <a:r>
              <a:rPr lang="pl-PL" sz="4400" b="1" dirty="0">
                <a:latin typeface="Sitka Banner" panose="02000505000000020004" pitchFamily="2" charset="0"/>
                <a:cs typeface="Arial" pitchFamily="34" charset="0"/>
              </a:rPr>
              <a:t>Certyfikacj</a:t>
            </a:r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a dostępności</a:t>
            </a:r>
            <a:endParaRPr lang="pl-PL" dirty="0"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242488" y="1872247"/>
            <a:ext cx="69445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30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3000" dirty="0">
                <a:latin typeface="Sitka Banner" panose="02000505000000020004" pitchFamily="2" charset="0"/>
                <a:cs typeface="Arial" pitchFamily="34" charset="0"/>
              </a:rPr>
              <a:t>Minister Funduszy i Polityki Regionalnej </a:t>
            </a:r>
            <a:r>
              <a:rPr lang="pl-PL" sz="3000" b="1" dirty="0">
                <a:latin typeface="Sitka Banner" panose="02000505000000020004" pitchFamily="2" charset="0"/>
                <a:cs typeface="Arial" pitchFamily="34" charset="0"/>
              </a:rPr>
              <a:t>nie otrzymał informacji od podmiotów dokonujących certyfikacji o podmiotach, które certyfikat otrzymały.</a:t>
            </a:r>
          </a:p>
          <a:p>
            <a:pPr algn="just"/>
            <a:endParaRPr lang="pl-PL" sz="30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30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30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2800" dirty="0">
                <a:latin typeface="Sitka Banner" panose="02000505000000020004" pitchFamily="2" charset="0"/>
                <a:cs typeface="Arial" pitchFamily="34" charset="0"/>
              </a:rPr>
              <a:t>Art. 24 ustawy o dostępności, źródło: informacje własne Ministerstwa</a:t>
            </a:r>
          </a:p>
          <a:p>
            <a:endParaRPr lang="pl-PL" sz="2000" dirty="0"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1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A6B02A9-A486-4B66-9085-9C7F6AD480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37" y="574131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7030A0"/>
                </a:solidFill>
                <a:latin typeface="Sitka Banner" panose="02000505000000020004" pitchFamily="2" charset="0"/>
                <a:cs typeface="Arial" pitchFamily="34" charset="0"/>
              </a:rPr>
              <a:t>DZIĘKUJĘ ZA UWAGĘ!</a:t>
            </a:r>
            <a:br>
              <a:rPr lang="pl-PL" dirty="0">
                <a:solidFill>
                  <a:schemeClr val="bg1"/>
                </a:solidFill>
                <a:latin typeface="Sitka Banner" panose="02000505000000020004" pitchFamily="2" charset="0"/>
              </a:rPr>
            </a:br>
            <a:endParaRPr lang="pl-PL" dirty="0">
              <a:latin typeface="Sitka Banner" panose="02000505000000020004" pitchFamily="2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A10574A-95FA-45DB-8A6B-FD43D1D9A049}"/>
              </a:ext>
            </a:extLst>
          </p:cNvPr>
          <p:cNvSpPr txBox="1"/>
          <p:nvPr/>
        </p:nvSpPr>
        <p:spPr>
          <a:xfrm>
            <a:off x="6567489" y="5102548"/>
            <a:ext cx="509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Sitka Banner" panose="02000505000000020004" pitchFamily="2" charset="0"/>
                <a:cs typeface="Arial" pitchFamily="34" charset="0"/>
              </a:rPr>
              <a:t>www.fandk.com.pl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5770FA0-5B5B-40DD-B686-1DC023C9A02D}"/>
              </a:ext>
            </a:extLst>
          </p:cNvPr>
          <p:cNvSpPr txBox="1"/>
          <p:nvPr/>
        </p:nvSpPr>
        <p:spPr>
          <a:xfrm>
            <a:off x="6567489" y="5378773"/>
            <a:ext cx="509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Sitka Banner" panose="02000505000000020004" pitchFamily="2" charset="0"/>
                <a:cs typeface="Arial" pitchFamily="34" charset="0"/>
              </a:rPr>
              <a:t>biuro@fandk.com.p</a:t>
            </a:r>
            <a:r>
              <a:rPr lang="pl-PL" sz="1200" dirty="0">
                <a:latin typeface="Sitka Banner" panose="02000505000000020004" pitchFamily="2" charset="0"/>
              </a:rPr>
              <a:t>l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0D98BF5-A731-4D71-B33F-961B2DEB1EAF}"/>
              </a:ext>
            </a:extLst>
          </p:cNvPr>
          <p:cNvSpPr txBox="1"/>
          <p:nvPr/>
        </p:nvSpPr>
        <p:spPr>
          <a:xfrm>
            <a:off x="6247925" y="2934566"/>
            <a:ext cx="22341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Biuro w Łodzi</a:t>
            </a:r>
          </a:p>
          <a:p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  <a:p>
            <a:r>
              <a:rPr lang="pl-PL" sz="1600" b="0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ul. Gdańska 77a/3</a:t>
            </a:r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  <a:p>
            <a:r>
              <a:rPr lang="pl-PL" sz="1600" b="0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90-613 Łódź</a:t>
            </a:r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  <a:p>
            <a:r>
              <a:rPr lang="pl-PL" sz="1600" b="0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T: +48 42 676 90 20</a:t>
            </a:r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AEE9845-12F5-44B5-9AF0-57C7B016A833}"/>
              </a:ext>
            </a:extLst>
          </p:cNvPr>
          <p:cNvSpPr txBox="1"/>
          <p:nvPr/>
        </p:nvSpPr>
        <p:spPr>
          <a:xfrm>
            <a:off x="9033796" y="2934566"/>
            <a:ext cx="2707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Biuro w Warszawie</a:t>
            </a:r>
          </a:p>
          <a:p>
            <a:endParaRPr lang="pl-PL" dirty="0">
              <a:effectLst/>
              <a:latin typeface="Sitka Banner" panose="02000505000000020004" pitchFamily="2" charset="0"/>
              <a:cs typeface="Arial" pitchFamily="34" charset="0"/>
            </a:endParaRPr>
          </a:p>
          <a:p>
            <a:r>
              <a:rPr lang="pl-PL" sz="1600" b="0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ul. Plac Małachowskiego 2</a:t>
            </a:r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  <a:p>
            <a:r>
              <a:rPr lang="pl-PL" sz="1600" b="0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00-066 Warszawa</a:t>
            </a:r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  <a:p>
            <a:r>
              <a:rPr lang="pl-PL" sz="1600" b="0" i="0" u="none" strike="noStrike" dirty="0">
                <a:effectLst/>
                <a:latin typeface="Sitka Banner" panose="02000505000000020004" pitchFamily="2" charset="0"/>
                <a:cs typeface="Arial" pitchFamily="34" charset="0"/>
              </a:rPr>
              <a:t>T: +48 22 300 15 60</a:t>
            </a:r>
            <a:endParaRPr lang="pl-PL" sz="1600" dirty="0">
              <a:effectLst/>
              <a:latin typeface="Sitka Banner" panose="02000505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0DDFE0A-2EAC-4EBE-8034-A3BDA82D6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132626"/>
            <a:ext cx="10515600" cy="1325563"/>
          </a:xfrm>
        </p:spPr>
        <p:txBody>
          <a:bodyPr/>
          <a:lstStyle/>
          <a:p>
            <a:r>
              <a:rPr lang="pl-PL" dirty="0">
                <a:latin typeface="Sitka Banner" panose="02000505000000020004" pitchFamily="2" charset="0"/>
                <a:cs typeface="Arial" pitchFamily="34" charset="0"/>
              </a:rPr>
              <a:t>Akty prawne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533399" y="1590815"/>
            <a:ext cx="6562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ustawa z dnia 19 lipca 2019 r. o zapewnianiu dostępności osobom ze szczególnymi potrzebami (Dz.U. z 2020 r., poz. 1062)</a:t>
            </a:r>
          </a:p>
          <a:p>
            <a:pPr algn="just"/>
            <a:endParaRPr lang="pl-PL" sz="24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24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2400" dirty="0">
              <a:latin typeface="Sitka Banner" panose="02000505000000020004" pitchFamily="2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ustawa z dnia 4 kwietnia 2019 r. o dostępności cyfrowej stron internetowych i aplikacji mobilnych podmiotów publicznych (Dz.U. z 2019 r., poz. 848)</a:t>
            </a:r>
          </a:p>
          <a:p>
            <a:endParaRPr lang="pl-PL" dirty="0" err="1"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0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C47532-97E6-2025-D907-B0BD35E78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3" y="0"/>
            <a:ext cx="10857412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Sitka Banner" panose="02000505000000020004" pitchFamily="2" charset="0"/>
                <a:cs typeface="Arial" pitchFamily="34" charset="0"/>
              </a:rPr>
              <a:t>Terminy wdrożenia obowiązków wynikających z ustaw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BE67B7C-C886-3C07-0A65-9D4D2E4E2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00167"/>
              </p:ext>
            </p:extLst>
          </p:nvPr>
        </p:nvGraphicFramePr>
        <p:xfrm>
          <a:off x="790113" y="1162241"/>
          <a:ext cx="10282562" cy="5265823"/>
        </p:xfrm>
        <a:graphic>
          <a:graphicData uri="http://schemas.openxmlformats.org/drawingml/2006/table">
            <a:tbl>
              <a:tblPr firstRow="1" firstCol="1" bandRow="1"/>
              <a:tblGrid>
                <a:gridCol w="5342337">
                  <a:extLst>
                    <a:ext uri="{9D8B030D-6E8A-4147-A177-3AD203B41FA5}">
                      <a16:colId xmlns:a16="http://schemas.microsoft.com/office/drawing/2014/main" val="1717503914"/>
                    </a:ext>
                  </a:extLst>
                </a:gridCol>
                <a:gridCol w="2575534">
                  <a:extLst>
                    <a:ext uri="{9D8B030D-6E8A-4147-A177-3AD203B41FA5}">
                      <a16:colId xmlns:a16="http://schemas.microsoft.com/office/drawing/2014/main" val="1238136556"/>
                    </a:ext>
                  </a:extLst>
                </a:gridCol>
                <a:gridCol w="2364691">
                  <a:extLst>
                    <a:ext uri="{9D8B030D-6E8A-4147-A177-3AD203B41FA5}">
                      <a16:colId xmlns:a16="http://schemas.microsoft.com/office/drawing/2014/main" val="4056809850"/>
                    </a:ext>
                  </a:extLst>
                </a:gridCol>
              </a:tblGrid>
              <a:tr h="21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Wydarzenie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936351"/>
                  </a:ext>
                </a:extLst>
              </a:tr>
              <a:tr h="21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Dostępność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Dostępność cyfrowa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507346"/>
                  </a:ext>
                </a:extLst>
              </a:tr>
              <a:tr h="21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Wejście w życie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września 2019 r.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maja 2019 r.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96959"/>
                  </a:ext>
                </a:extLst>
              </a:tr>
              <a:tr h="21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Raportowanie dostępności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marca 2021 r. (następnie cyklicznie co 4 lata)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525331"/>
                  </a:ext>
                </a:extLst>
              </a:tr>
              <a:tr h="431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Wnioski o zapewnienie dostępności  i skarga na jej brak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września 2021 r. 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795055"/>
                  </a:ext>
                </a:extLst>
              </a:tr>
              <a:tr h="615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Uwzględnienie w umowach z wykonawcami  obowiązku zapewnienia dostępności (np. w ramach zamówień publicznych)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września 2021 r.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1536"/>
                  </a:ext>
                </a:extLst>
              </a:tr>
              <a:tr h="91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Wdrożenie pełnych wymogów dostępności cyfrowej – dla stron internetowych (w tym zapewnienie dostępu alternatywnego)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57250" algn="l"/>
                        </a:tabLs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września 2020 r. (dla stron internetowych podmiotów publicznych nieopublikowanych przed dniem 23 września 2018 r. - 23 września 2019 r.)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883200"/>
                  </a:ext>
                </a:extLst>
              </a:tr>
              <a:tr h="615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Wdrożenie pełnych wymogów dostępności cyfrowej – dla aplikacji mobilnych (w tym zapewnienie dostępu alternatywnego)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57250" algn="l"/>
                        </a:tabLs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czerwca 2021 r.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935320"/>
                  </a:ext>
                </a:extLst>
              </a:tr>
              <a:tr h="468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Dostęp alternatywny traktowany jako zapewnienie dostępności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września 2021 r.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22633"/>
                  </a:ext>
                </a:extLst>
              </a:tr>
              <a:tr h="57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Możliwość złożenie wniosku o certyfikację dostępności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marca 2021 r.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40" marR="61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3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58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46D94C0-83F3-443F-9EB4-434E021D7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97"/>
            <a:ext cx="10515600" cy="1325563"/>
          </a:xfrm>
        </p:spPr>
        <p:txBody>
          <a:bodyPr/>
          <a:lstStyle/>
          <a:p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BRAK WDROŻENIA OBOWIĄZKÓW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838200" y="1690688"/>
            <a:ext cx="103155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>
                <a:latin typeface="Sitka Banner" panose="02000505000000020004" pitchFamily="2" charset="0"/>
                <a:cs typeface="Arial" pitchFamily="34" charset="0"/>
              </a:rPr>
              <a:t>Konsekwencje: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>
                <a:latin typeface="Sitka Banner" panose="02000505000000020004" pitchFamily="2" charset="0"/>
                <a:cs typeface="Arial" pitchFamily="34" charset="0"/>
              </a:rPr>
              <a:t>postępowanie skargowe (wniosek o zapewnienie dostępności architektonicznej lub informacyjno-komunikacyjnej);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3200" dirty="0">
                <a:latin typeface="Sitka Banner" panose="02000505000000020004" pitchFamily="2" charset="0"/>
                <a:cs typeface="Arial" pitchFamily="34" charset="0"/>
              </a:rPr>
              <a:t>grzywna w celu przymuszenia.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>
              <a:latin typeface="Sitka Banner" panose="02000505000000020004" pitchFamily="2" charset="0"/>
              <a:cs typeface="Arial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32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Art. 29-34 ustawy o dostępności.</a:t>
            </a:r>
          </a:p>
          <a:p>
            <a:pPr algn="just"/>
            <a:endParaRPr lang="pl-PL" sz="3200" dirty="0"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9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E575ADC-73A9-D409-80EC-FA113917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0" y="565745"/>
            <a:ext cx="10515600" cy="1325563"/>
          </a:xfrm>
        </p:spPr>
        <p:txBody>
          <a:bodyPr>
            <a:noAutofit/>
          </a:bodyPr>
          <a:lstStyle/>
          <a:p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</a:rPr>
            </a:br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Postępowanie skargowe</a:t>
            </a:r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  <a:cs typeface="Arial" pitchFamily="34" charset="0"/>
              </a:rPr>
            </a:br>
            <a:endParaRPr lang="pl-PL" dirty="0"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68557" y="2121763"/>
            <a:ext cx="103293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rgbClr val="7030A0"/>
                </a:solidFill>
                <a:latin typeface="Sitka Banner" panose="02000505000000020004" pitchFamily="2" charset="0"/>
              </a:rPr>
              <a:t>wniosek                                podmiot ma obowiązek zapewnić dostępność (w zakresie wskazanym we wniosku)</a:t>
            </a:r>
          </a:p>
          <a:p>
            <a:pPr algn="ctr"/>
            <a:endParaRPr lang="pl-PL" sz="2400" b="1" dirty="0">
              <a:solidFill>
                <a:srgbClr val="7030A0"/>
              </a:solidFill>
              <a:latin typeface="Sitka Banner" panose="02000505000000020004" pitchFamily="2" charset="0"/>
            </a:endParaRPr>
          </a:p>
          <a:p>
            <a:pPr algn="ctr"/>
            <a:endParaRPr lang="pl-PL" sz="2400" b="1" dirty="0">
              <a:solidFill>
                <a:srgbClr val="7030A0"/>
              </a:solidFill>
              <a:latin typeface="Sitka Banner" panose="02000505000000020004" pitchFamily="2" charset="0"/>
            </a:endParaRPr>
          </a:p>
          <a:p>
            <a:pPr algn="ctr"/>
            <a:endParaRPr lang="pl-PL" sz="2400" b="1" dirty="0">
              <a:solidFill>
                <a:srgbClr val="7030A0"/>
              </a:solidFill>
              <a:latin typeface="Sitka Banner" panose="02000505000000020004" pitchFamily="2" charset="0"/>
            </a:endParaRPr>
          </a:p>
          <a:p>
            <a:pPr algn="ctr"/>
            <a:r>
              <a:rPr lang="pl-PL" sz="2400" b="1" dirty="0">
                <a:solidFill>
                  <a:srgbClr val="7030A0"/>
                </a:solidFill>
                <a:latin typeface="Sitka Banner" panose="02000505000000020004" pitchFamily="2" charset="0"/>
              </a:rPr>
              <a:t>Jeżeli nie jest to możliwe - podmiot informuje wnioskodawcę, wskazuje przyczyny opóźnienia i wyznacza nowy termin (nie dłuższy niż 2 miesiące). </a:t>
            </a:r>
          </a:p>
        </p:txBody>
      </p: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5A4A9EC4-B04C-1183-9D50-599C587F17FB}"/>
              </a:ext>
            </a:extLst>
          </p:cNvPr>
          <p:cNvCxnSpPr/>
          <p:nvPr/>
        </p:nvCxnSpPr>
        <p:spPr>
          <a:xfrm>
            <a:off x="2664104" y="2380586"/>
            <a:ext cx="1338146" cy="0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87D89CE-99B9-22B9-6380-56DECACBB0FB}"/>
              </a:ext>
            </a:extLst>
          </p:cNvPr>
          <p:cNvSpPr txBox="1"/>
          <p:nvPr/>
        </p:nvSpPr>
        <p:spPr>
          <a:xfrm>
            <a:off x="2940177" y="2003747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Montserrat Light" panose="00000400000000000000" pitchFamily="2" charset="-18"/>
              </a:rPr>
              <a:t>14 dni</a:t>
            </a:r>
          </a:p>
        </p:txBody>
      </p:sp>
    </p:spTree>
    <p:extLst>
      <p:ext uri="{BB962C8B-B14F-4D97-AF65-F5344CB8AC3E}">
        <p14:creationId xmlns:p14="http://schemas.microsoft.com/office/powerpoint/2010/main" val="96313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E575ADC-73A9-D409-80EC-FA113917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0" y="565745"/>
            <a:ext cx="10515600" cy="1325563"/>
          </a:xfrm>
        </p:spPr>
        <p:txBody>
          <a:bodyPr>
            <a:noAutofit/>
          </a:bodyPr>
          <a:lstStyle/>
          <a:p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</a:rPr>
            </a:br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Postępowanie skargowe</a:t>
            </a:r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  <a:cs typeface="Arial" pitchFamily="34" charset="0"/>
              </a:rPr>
            </a:br>
            <a:endParaRPr lang="pl-PL" dirty="0"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68557" y="2121763"/>
            <a:ext cx="10329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Sitka Banner" panose="02000505000000020004" pitchFamily="2" charset="0"/>
              </a:rPr>
              <a:t>brak realizacji wniosku przez podmiot publiczny</a:t>
            </a: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ctr"/>
            <a:r>
              <a:rPr lang="pl-PL" sz="3200" dirty="0">
                <a:latin typeface="Sitka Banner" panose="02000505000000020004" pitchFamily="2" charset="0"/>
              </a:rPr>
              <a:t>wnioskodawca składa skargę na brak dostępności do Prezesa Zarządu PFRON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87D89CE-99B9-22B9-6380-56DECACBB0FB}"/>
              </a:ext>
            </a:extLst>
          </p:cNvPr>
          <p:cNvSpPr txBox="1"/>
          <p:nvPr/>
        </p:nvSpPr>
        <p:spPr>
          <a:xfrm>
            <a:off x="6283741" y="3275925"/>
            <a:ext cx="98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Montserrat Light" panose="00000400000000000000" pitchFamily="2" charset="-18"/>
              </a:rPr>
              <a:t>30 dni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B08192BD-7E01-3324-144A-96488A0E7499}"/>
              </a:ext>
            </a:extLst>
          </p:cNvPr>
          <p:cNvCxnSpPr>
            <a:cxnSpLocks/>
          </p:cNvCxnSpPr>
          <p:nvPr/>
        </p:nvCxnSpPr>
        <p:spPr>
          <a:xfrm>
            <a:off x="6040100" y="3087255"/>
            <a:ext cx="0" cy="858644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0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5E575ADC-73A9-D409-80EC-FA113917B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00" y="565745"/>
            <a:ext cx="10515600" cy="1325563"/>
          </a:xfrm>
        </p:spPr>
        <p:txBody>
          <a:bodyPr>
            <a:noAutofit/>
          </a:bodyPr>
          <a:lstStyle/>
          <a:p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</a:rPr>
            </a:br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Postępowanie skargowe</a:t>
            </a:r>
            <a:br>
              <a:rPr lang="pl-PL" b="1" dirty="0">
                <a:solidFill>
                  <a:schemeClr val="bg1"/>
                </a:solidFill>
                <a:latin typeface="Sitka Banner" panose="02000505000000020004" pitchFamily="2" charset="0"/>
                <a:cs typeface="Arial" pitchFamily="34" charset="0"/>
              </a:rPr>
            </a:br>
            <a:endParaRPr lang="pl-PL" dirty="0">
              <a:latin typeface="Sitka Banner" panose="02000505000000020004" pitchFamily="2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968557" y="2121763"/>
            <a:ext cx="10329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Sitka Banner" panose="02000505000000020004" pitchFamily="2" charset="0"/>
              </a:rPr>
              <a:t>Brak zapewnienia dostępności na skutek naruszenia przepisów</a:t>
            </a: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ctr"/>
            <a:r>
              <a:rPr lang="pl-PL" sz="3200" dirty="0">
                <a:latin typeface="Sitka Banner" panose="02000505000000020004" pitchFamily="2" charset="0"/>
              </a:rPr>
              <a:t>        Nakazanie zapewnienia dostępności w określonym terminie</a:t>
            </a: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ctr"/>
            <a:endParaRPr lang="pl-PL" sz="3200" dirty="0">
              <a:latin typeface="Sitka Banner" panose="02000505000000020004" pitchFamily="2" charset="0"/>
            </a:endParaRPr>
          </a:p>
          <a:p>
            <a:pPr algn="r"/>
            <a:r>
              <a:rPr lang="pl-PL" sz="3200" dirty="0">
                <a:latin typeface="Sitka Banner" panose="02000505000000020004" pitchFamily="2" charset="0"/>
              </a:rPr>
              <a:t>                                         Grzywna w celu przymuszenia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87D89CE-99B9-22B9-6380-56DECACBB0FB}"/>
              </a:ext>
            </a:extLst>
          </p:cNvPr>
          <p:cNvSpPr txBox="1"/>
          <p:nvPr/>
        </p:nvSpPr>
        <p:spPr>
          <a:xfrm>
            <a:off x="4168612" y="3059668"/>
            <a:ext cx="314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Sitka Banner" panose="02000505000000020004" pitchFamily="2" charset="0"/>
              </a:rPr>
              <a:t>Decyzja administracyjna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B08192BD-7E01-3324-144A-96488A0E7499}"/>
              </a:ext>
            </a:extLst>
          </p:cNvPr>
          <p:cNvCxnSpPr>
            <a:cxnSpLocks/>
          </p:cNvCxnSpPr>
          <p:nvPr/>
        </p:nvCxnSpPr>
        <p:spPr>
          <a:xfrm>
            <a:off x="3906500" y="2786613"/>
            <a:ext cx="0" cy="858644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Łącznik prosty ze strzałką 2">
            <a:extLst>
              <a:ext uri="{FF2B5EF4-FFF2-40B4-BE49-F238E27FC236}">
                <a16:creationId xmlns:a16="http://schemas.microsoft.com/office/drawing/2014/main" id="{0447EB02-1486-99ED-FD27-4908D24FFD6C}"/>
              </a:ext>
            </a:extLst>
          </p:cNvPr>
          <p:cNvCxnSpPr>
            <a:cxnSpLocks/>
          </p:cNvCxnSpPr>
          <p:nvPr/>
        </p:nvCxnSpPr>
        <p:spPr>
          <a:xfrm>
            <a:off x="7143846" y="4195158"/>
            <a:ext cx="0" cy="858644"/>
          </a:xfrm>
          <a:prstGeom prst="straightConnector1">
            <a:avLst/>
          </a:prstGeom>
          <a:ln>
            <a:headEnd w="lg" len="lg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C2562B-10A5-1BB1-DF38-0E2BD1CFBF51}"/>
              </a:ext>
            </a:extLst>
          </p:cNvPr>
          <p:cNvSpPr txBox="1"/>
          <p:nvPr/>
        </p:nvSpPr>
        <p:spPr>
          <a:xfrm>
            <a:off x="7315199" y="4439814"/>
            <a:ext cx="314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Sitka Banner" panose="02000505000000020004" pitchFamily="2" charset="0"/>
              </a:rPr>
              <a:t>Brak realizacji</a:t>
            </a:r>
          </a:p>
        </p:txBody>
      </p:sp>
    </p:spTree>
    <p:extLst>
      <p:ext uri="{BB962C8B-B14F-4D97-AF65-F5344CB8AC3E}">
        <p14:creationId xmlns:p14="http://schemas.microsoft.com/office/powerpoint/2010/main" val="138231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A0DDFE0A-2EAC-4EBE-8034-A3BDA82D6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FE03091-B4AC-42E0-9588-13C350FA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65125"/>
            <a:ext cx="9163477" cy="1325563"/>
          </a:xfrm>
        </p:spPr>
        <p:txBody>
          <a:bodyPr/>
          <a:lstStyle/>
          <a:p>
            <a:r>
              <a:rPr lang="pl-PL" b="1" dirty="0">
                <a:latin typeface="Sitka Banner" panose="02000505000000020004" pitchFamily="2" charset="0"/>
                <a:cs typeface="Arial" pitchFamily="34" charset="0"/>
              </a:rPr>
              <a:t>Skargi do PFRON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9A196EB-D602-4313-AA46-A4683CF75F7A}"/>
              </a:ext>
            </a:extLst>
          </p:cNvPr>
          <p:cNvSpPr txBox="1"/>
          <p:nvPr/>
        </p:nvSpPr>
        <p:spPr>
          <a:xfrm>
            <a:off x="242488" y="1872247"/>
            <a:ext cx="69445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W okresie od dnia 6 września 2021 r. do dnia 20 października 2022 r. do Prezesa Zarządu PFRON wpłynęły </a:t>
            </a:r>
            <a:r>
              <a:rPr lang="pl-PL" sz="2400" b="1" dirty="0">
                <a:latin typeface="Sitka Banner" panose="02000505000000020004" pitchFamily="2" charset="0"/>
                <a:cs typeface="Arial" pitchFamily="34" charset="0"/>
              </a:rPr>
              <a:t>34 skargi na brak dostępności architektonicznej lub informacyjno-komunikacyjnej</a:t>
            </a:r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. </a:t>
            </a:r>
          </a:p>
          <a:p>
            <a:pPr algn="just"/>
            <a:endParaRPr lang="pl-PL" sz="24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2400" u="sng" dirty="0">
                <a:latin typeface="Sitka Banner" panose="02000505000000020004" pitchFamily="2" charset="0"/>
                <a:cs typeface="Arial" pitchFamily="34" charset="0"/>
              </a:rPr>
              <a:t>Liczba skarg, w podziale na lata, przedstawia się następująco:</a:t>
            </a:r>
          </a:p>
          <a:p>
            <a:pPr algn="just"/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•        2021 rok – 14 skarg,</a:t>
            </a:r>
          </a:p>
          <a:p>
            <a:pPr algn="just"/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•        2022 rok – 20 skarg.</a:t>
            </a:r>
          </a:p>
          <a:p>
            <a:pPr algn="just"/>
            <a:endParaRPr lang="pl-PL" sz="24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endParaRPr lang="pl-PL" sz="2400" dirty="0">
              <a:latin typeface="Sitka Banner" panose="02000505000000020004" pitchFamily="2" charset="0"/>
              <a:cs typeface="Arial" pitchFamily="34" charset="0"/>
            </a:endParaRPr>
          </a:p>
          <a:p>
            <a:pPr algn="just"/>
            <a:r>
              <a:rPr lang="pl-PL" sz="2400" dirty="0">
                <a:latin typeface="Sitka Banner" panose="02000505000000020004" pitchFamily="2" charset="0"/>
                <a:cs typeface="Arial" pitchFamily="34" charset="0"/>
              </a:rPr>
              <a:t>Źródło: informacje własne PFRON</a:t>
            </a:r>
          </a:p>
          <a:p>
            <a:endParaRPr lang="pl-PL" sz="2000" dirty="0">
              <a:latin typeface="Sitka Banner" panose="02000505000000020004" pitchFamily="2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A523A0-4246-4867-B996-F5141C25E8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385" y="365125"/>
            <a:ext cx="1648216" cy="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929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1196</Words>
  <Application>Microsoft Office PowerPoint</Application>
  <PresentationFormat>Panoramiczny</PresentationFormat>
  <Paragraphs>167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Montserrat Light</vt:lpstr>
      <vt:lpstr>Sitka Banner</vt:lpstr>
      <vt:lpstr>Sitka Subheading</vt:lpstr>
      <vt:lpstr>Wingdings</vt:lpstr>
      <vt:lpstr>Motyw pakietu Office</vt:lpstr>
      <vt:lpstr>Prezentacja programu PowerPoint</vt:lpstr>
      <vt:lpstr>Prowadzące</vt:lpstr>
      <vt:lpstr>Akty prawne</vt:lpstr>
      <vt:lpstr>Terminy wdrożenia obowiązków wynikających z ustaw</vt:lpstr>
      <vt:lpstr>BRAK WDROŻENIA OBOWIĄZKÓW</vt:lpstr>
      <vt:lpstr> Postępowanie skargowe </vt:lpstr>
      <vt:lpstr> Postępowanie skargowe </vt:lpstr>
      <vt:lpstr> Postępowanie skargowe </vt:lpstr>
      <vt:lpstr>Skargi do PFRON</vt:lpstr>
      <vt:lpstr>Prezentacja programu PowerPoint</vt:lpstr>
      <vt:lpstr>W żadnym z postępowań nie nałożono grzywny w celu przymuszenia na podstawie art. 34 ustawy z dnia 19 lipca 2019 r. o zapewnianiu dostępności osobom ze szczególnymi potrzebami.</vt:lpstr>
      <vt:lpstr>Kary pieniężne</vt:lpstr>
      <vt:lpstr>Kary pieniężne</vt:lpstr>
      <vt:lpstr>Kompetencje nadzorcze Ministra Cyfryzacji</vt:lpstr>
      <vt:lpstr>Kompetencje nadzorcze Ministra Cyfryzacji</vt:lpstr>
      <vt:lpstr>Kompetencje nadzorcze Ministra Cyfryzacji</vt:lpstr>
      <vt:lpstr>Wyniki monitoringu stron internetowych i aplikacji mobilnych za lata 2020-2021:</vt:lpstr>
      <vt:lpstr> Raporty o stanie zapewnienia dostępności  </vt:lpstr>
      <vt:lpstr>Kompetencje nadzorcze Ministra Funduszy i Polityki Regionalnej </vt:lpstr>
      <vt:lpstr>Certyfikacja dostępności</vt:lpstr>
      <vt:lpstr>DZIĘKUJĘ ZA UWAGĘ!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Michalina Markowska</dc:creator>
  <cp:lastModifiedBy>Ewelina Tylińska</cp:lastModifiedBy>
  <cp:revision>115</cp:revision>
  <dcterms:created xsi:type="dcterms:W3CDTF">2022-02-18T11:39:01Z</dcterms:created>
  <dcterms:modified xsi:type="dcterms:W3CDTF">2022-11-08T11:34:56Z</dcterms:modified>
</cp:coreProperties>
</file>